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75" r:id="rId2"/>
    <p:sldId id="258" r:id="rId3"/>
    <p:sldId id="276" r:id="rId4"/>
    <p:sldId id="260" r:id="rId5"/>
    <p:sldId id="261" r:id="rId6"/>
    <p:sldId id="281" r:id="rId7"/>
    <p:sldId id="278" r:id="rId8"/>
    <p:sldId id="282" r:id="rId9"/>
    <p:sldId id="280" r:id="rId10"/>
    <p:sldId id="283" r:id="rId11"/>
    <p:sldId id="284" r:id="rId12"/>
    <p:sldId id="285" r:id="rId13"/>
    <p:sldId id="286" r:id="rId14"/>
    <p:sldId id="262" r:id="rId15"/>
    <p:sldId id="263" r:id="rId16"/>
    <p:sldId id="287" r:id="rId17"/>
    <p:sldId id="288" r:id="rId18"/>
    <p:sldId id="264" r:id="rId19"/>
    <p:sldId id="265" r:id="rId20"/>
    <p:sldId id="290" r:id="rId21"/>
    <p:sldId id="291" r:id="rId22"/>
    <p:sldId id="292" r:id="rId23"/>
    <p:sldId id="293" r:id="rId24"/>
    <p:sldId id="294" r:id="rId25"/>
    <p:sldId id="266" r:id="rId26"/>
    <p:sldId id="267" r:id="rId27"/>
    <p:sldId id="269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3" autoAdjust="0"/>
    <p:restoredTop sz="94660" autoAdjust="0"/>
  </p:normalViewPr>
  <p:slideViewPr>
    <p:cSldViewPr snapToGrid="0">
      <p:cViewPr varScale="1">
        <p:scale>
          <a:sx n="252" d="100"/>
          <a:sy n="252" d="100"/>
        </p:scale>
        <p:origin x="53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. R." userId="187ccf51bb4995ec" providerId="LiveId" clId="{2E3D1E48-EBD6-47A1-9E48-1CBDB48548E7}"/>
    <pc:docChg chg="modMainMaster">
      <pc:chgData name="V. R." userId="187ccf51bb4995ec" providerId="LiveId" clId="{2E3D1E48-EBD6-47A1-9E48-1CBDB48548E7}" dt="2018-02-16T08:17:33.822" v="82" actId="1037"/>
      <pc:docMkLst>
        <pc:docMk/>
      </pc:docMkLst>
      <pc:sldMasterChg chg="addSp modSp">
        <pc:chgData name="V. R." userId="187ccf51bb4995ec" providerId="LiveId" clId="{2E3D1E48-EBD6-47A1-9E48-1CBDB48548E7}" dt="2018-02-16T08:17:33.822" v="82" actId="1037"/>
        <pc:sldMasterMkLst>
          <pc:docMk/>
          <pc:sldMasterMk cId="4085248614" sldId="2147483660"/>
        </pc:sldMasterMkLst>
        <pc:spChg chg="ord">
          <ac:chgData name="V. R." userId="187ccf51bb4995ec" providerId="LiveId" clId="{2E3D1E48-EBD6-47A1-9E48-1CBDB48548E7}" dt="2018-02-16T08:17:22.782" v="34" actId="167"/>
          <ac:spMkLst>
            <pc:docMk/>
            <pc:sldMasterMk cId="4085248614" sldId="2147483660"/>
            <ac:spMk id="18" creationId="{815AD966-4302-48E2-9828-B1F03FA0B06C}"/>
          </ac:spMkLst>
        </pc:spChg>
        <pc:spChg chg="add mod ord">
          <ac:chgData name="V. R." userId="187ccf51bb4995ec" providerId="LiveId" clId="{2E3D1E48-EBD6-47A1-9E48-1CBDB48548E7}" dt="2018-02-16T08:17:33.822" v="82" actId="1037"/>
          <ac:spMkLst>
            <pc:docMk/>
            <pc:sldMasterMk cId="4085248614" sldId="2147483660"/>
            <ac:spMk id="20" creationId="{C2043553-3B14-472E-B596-C069E0028D39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52A2-87B4-47F0-AC37-ED6F4B94E49A}" type="datetimeFigureOut">
              <a:rPr lang="ru-RU" smtClean="0"/>
              <a:t>17.06.2025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B4E77-8490-42F6-B735-9997140001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24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94F79F4-8908-47C1-815C-4C7976F11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470" y="3435698"/>
            <a:ext cx="6858001" cy="1055959"/>
          </a:xfrm>
        </p:spPr>
        <p:txBody>
          <a:bodyPr>
            <a:normAutofit/>
          </a:bodyPr>
          <a:lstStyle>
            <a:lvl1pPr algn="ctr">
              <a:defRPr sz="2400" b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выпускной квалификационной работы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A64646A-7249-4656-9C89-4A3F1BC4923E}"/>
              </a:ext>
            </a:extLst>
          </p:cNvPr>
          <p:cNvCxnSpPr>
            <a:cxnSpLocks/>
          </p:cNvCxnSpPr>
          <p:nvPr userDrawn="1"/>
        </p:nvCxnSpPr>
        <p:spPr>
          <a:xfrm>
            <a:off x="628650" y="761362"/>
            <a:ext cx="7849636" cy="0"/>
          </a:xfrm>
          <a:prstGeom prst="line">
            <a:avLst/>
          </a:prstGeom>
          <a:ln w="22225">
            <a:solidFill>
              <a:srgbClr val="537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8BA294C-FA03-47C5-8935-22C7E2097678}"/>
              </a:ext>
            </a:extLst>
          </p:cNvPr>
          <p:cNvSpPr txBox="1">
            <a:spLocks/>
          </p:cNvSpPr>
          <p:nvPr userDrawn="1"/>
        </p:nvSpPr>
        <p:spPr>
          <a:xfrm>
            <a:off x="179512" y="1048624"/>
            <a:ext cx="8964488" cy="1316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400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b="1" cap="all" dirty="0">
                <a:latin typeface="Arial" panose="020B0604020202020204" pitchFamily="34" charset="0"/>
                <a:cs typeface="Arial" panose="020B0604020202020204" pitchFamily="34" charset="0"/>
              </a:rPr>
              <a:t>Институт интеллектуальных кибернетических систем</a:t>
            </a:r>
          </a:p>
          <a:p>
            <a:endParaRPr lang="ru-RU" sz="1400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300" b="1" cap="all" dirty="0">
                <a:latin typeface="Arial" panose="020B0604020202020204" pitchFamily="34" charset="0"/>
                <a:cs typeface="Arial" panose="020B0604020202020204" pitchFamily="34" charset="0"/>
              </a:rPr>
              <a:t>Кафедра кибернетики (№ 22)</a:t>
            </a:r>
          </a:p>
          <a:p>
            <a:endParaRPr lang="ru-RU" sz="1400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400" b="1" cap="all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ru-RU" sz="1200" b="1" cap="all" dirty="0">
                <a:latin typeface="Arial" panose="020B0604020202020204" pitchFamily="34" charset="0"/>
                <a:cs typeface="Arial" panose="020B0604020202020204" pitchFamily="34" charset="0"/>
              </a:rPr>
              <a:t>Направление подготовки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DF539C3-71FD-4AD6-B047-7E76B69B7F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943363492"/>
              </p:ext>
            </p:extLst>
          </p:nvPr>
        </p:nvGraphicFramePr>
        <p:xfrm>
          <a:off x="4034606" y="4565212"/>
          <a:ext cx="5040560" cy="116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990008635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794999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Студент: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01391"/>
                  </a:ext>
                </a:extLst>
              </a:tr>
              <a:tr h="422516"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Группа: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9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Научный руководитель: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90104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EDA9CA7-F8C9-483E-B140-3539B3573F9B}"/>
              </a:ext>
            </a:extLst>
          </p:cNvPr>
          <p:cNvSpPr txBox="1"/>
          <p:nvPr userDrawn="1"/>
        </p:nvSpPr>
        <p:spPr>
          <a:xfrm>
            <a:off x="1929191" y="2972575"/>
            <a:ext cx="5248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Учебно-исследовательская работа на тему: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3A3257-1683-4003-B846-9F4AE6F29000}"/>
              </a:ext>
            </a:extLst>
          </p:cNvPr>
          <p:cNvSpPr txBox="1"/>
          <p:nvPr userDrawn="1"/>
        </p:nvSpPr>
        <p:spPr>
          <a:xfrm>
            <a:off x="3945768" y="6232783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Москва, 2019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667500" y="4622006"/>
            <a:ext cx="2184400" cy="285274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rgbClr val="92D050"/>
                </a:solidFill>
              </a:defRPr>
            </a:lvl1pPr>
          </a:lstStyle>
          <a:p>
            <a:pPr lvl="0"/>
            <a:r>
              <a:rPr lang="ru-RU" dirty="0"/>
              <a:t>Иванов И.И.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667500" y="4976814"/>
            <a:ext cx="2184400" cy="299561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rgbClr val="92D050"/>
                </a:solidFill>
              </a:defRPr>
            </a:lvl1pPr>
          </a:lstStyle>
          <a:p>
            <a:pPr lvl="0"/>
            <a:r>
              <a:rPr lang="ru-RU" dirty="0"/>
              <a:t>Б17-594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662738" y="5442771"/>
            <a:ext cx="2184400" cy="58972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60000"/>
              </a:lnSpc>
              <a:buNone/>
              <a:defRPr sz="1600">
                <a:solidFill>
                  <a:srgbClr val="92D050"/>
                </a:solidFill>
              </a:defRPr>
            </a:lvl1pPr>
          </a:lstStyle>
          <a:p>
            <a:pPr lvl="0"/>
            <a:r>
              <a:rPr lang="ru-RU" dirty="0"/>
              <a:t>к.т.н., доцент </a:t>
            </a:r>
          </a:p>
          <a:p>
            <a:pPr lvl="0"/>
            <a:r>
              <a:rPr lang="ru-RU" dirty="0"/>
              <a:t>Петров П.П.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270385" y="2023563"/>
            <a:ext cx="3835389" cy="285274"/>
          </a:xfrm>
        </p:spPr>
        <p:txBody>
          <a:bodyPr anchor="b">
            <a:normAutofit/>
          </a:bodyPr>
          <a:lstStyle>
            <a:lvl1pPr marL="0" indent="0">
              <a:buNone/>
              <a:defRPr sz="1100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09.03.04 ПРОГРАММНАЯ ИНЖЕНЕРИЯ</a:t>
            </a:r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369115" y="66517"/>
            <a:ext cx="859871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МИНИСТЕРСТВО НАУКИ И ВЫСШЕГО ОБРАЗОВАНИЯ  РОССИЙСКОЙ  ФЕДЕРАЦИИ</a:t>
            </a:r>
          </a:p>
          <a:p>
            <a:pPr algn="ctr"/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Федеральное государственное автономное образовательное учреждение высшего образования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 «Национальный исследовательский ядерный университет «МИФИ»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76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94F79F4-8908-47C1-815C-4C7976F11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470" y="3435698"/>
            <a:ext cx="6858001" cy="1055959"/>
          </a:xfrm>
        </p:spPr>
        <p:txBody>
          <a:bodyPr>
            <a:normAutofit/>
          </a:bodyPr>
          <a:lstStyle>
            <a:lvl1pPr algn="ctr">
              <a:defRPr sz="2400" b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выпускной квалификационной работы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A64646A-7249-4656-9C89-4A3F1BC4923E}"/>
              </a:ext>
            </a:extLst>
          </p:cNvPr>
          <p:cNvCxnSpPr>
            <a:cxnSpLocks/>
          </p:cNvCxnSpPr>
          <p:nvPr userDrawn="1"/>
        </p:nvCxnSpPr>
        <p:spPr>
          <a:xfrm>
            <a:off x="628650" y="761362"/>
            <a:ext cx="7849636" cy="0"/>
          </a:xfrm>
          <a:prstGeom prst="line">
            <a:avLst/>
          </a:prstGeom>
          <a:ln w="22225">
            <a:solidFill>
              <a:srgbClr val="537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8BA294C-FA03-47C5-8935-22C7E2097678}"/>
              </a:ext>
            </a:extLst>
          </p:cNvPr>
          <p:cNvSpPr txBox="1">
            <a:spLocks/>
          </p:cNvSpPr>
          <p:nvPr userDrawn="1"/>
        </p:nvSpPr>
        <p:spPr>
          <a:xfrm>
            <a:off x="179512" y="1048624"/>
            <a:ext cx="8964488" cy="1316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400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b="1" cap="all" dirty="0">
                <a:latin typeface="Arial" panose="020B0604020202020204" pitchFamily="34" charset="0"/>
                <a:cs typeface="Arial" panose="020B0604020202020204" pitchFamily="34" charset="0"/>
              </a:rPr>
              <a:t>Институт интеллектуальных кибернетических систем</a:t>
            </a:r>
          </a:p>
          <a:p>
            <a:endParaRPr lang="ru-RU" sz="1400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300" b="1" cap="all" dirty="0">
                <a:latin typeface="Arial" panose="020B0604020202020204" pitchFamily="34" charset="0"/>
                <a:cs typeface="Arial" panose="020B0604020202020204" pitchFamily="34" charset="0"/>
              </a:rPr>
              <a:t>Кафедра кибернетики (№ 22)</a:t>
            </a:r>
          </a:p>
          <a:p>
            <a:endParaRPr lang="ru-RU" sz="1400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400" b="1" cap="all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ru-RU" sz="1200" b="1" cap="all" dirty="0">
                <a:latin typeface="Arial" panose="020B0604020202020204" pitchFamily="34" charset="0"/>
                <a:cs typeface="Arial" panose="020B0604020202020204" pitchFamily="34" charset="0"/>
              </a:rPr>
              <a:t>Направление подготовки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DF539C3-71FD-4AD6-B047-7E76B69B7F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9484018"/>
              </p:ext>
            </p:extLst>
          </p:nvPr>
        </p:nvGraphicFramePr>
        <p:xfrm>
          <a:off x="4034606" y="4565212"/>
          <a:ext cx="5040560" cy="116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990008635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794999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Студент: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01391"/>
                  </a:ext>
                </a:extLst>
              </a:tr>
              <a:tr h="422516"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Группа: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9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Научный руководитель: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90104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EDA9CA7-F8C9-483E-B140-3539B3573F9B}"/>
              </a:ext>
            </a:extLst>
          </p:cNvPr>
          <p:cNvSpPr txBox="1"/>
          <p:nvPr userDrawn="1"/>
        </p:nvSpPr>
        <p:spPr>
          <a:xfrm>
            <a:off x="2026259" y="2972575"/>
            <a:ext cx="5270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Научно-исследовательская работа на тему: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3A3257-1683-4003-B846-9F4AE6F29000}"/>
              </a:ext>
            </a:extLst>
          </p:cNvPr>
          <p:cNvSpPr txBox="1"/>
          <p:nvPr userDrawn="1"/>
        </p:nvSpPr>
        <p:spPr>
          <a:xfrm>
            <a:off x="3945768" y="6232783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Москва, 2019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667500" y="4622006"/>
            <a:ext cx="2184400" cy="285274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rgbClr val="92D050"/>
                </a:solidFill>
              </a:defRPr>
            </a:lvl1pPr>
          </a:lstStyle>
          <a:p>
            <a:pPr lvl="0"/>
            <a:r>
              <a:rPr lang="ru-RU" dirty="0"/>
              <a:t>Иванов И.И.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667500" y="4976814"/>
            <a:ext cx="2184400" cy="299561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rgbClr val="92D050"/>
                </a:solidFill>
              </a:defRPr>
            </a:lvl1pPr>
          </a:lstStyle>
          <a:p>
            <a:pPr lvl="0"/>
            <a:r>
              <a:rPr lang="ru-RU" dirty="0"/>
              <a:t>Б17-594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662738" y="5442771"/>
            <a:ext cx="2184400" cy="58972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60000"/>
              </a:lnSpc>
              <a:buNone/>
              <a:defRPr sz="1600">
                <a:solidFill>
                  <a:srgbClr val="92D050"/>
                </a:solidFill>
              </a:defRPr>
            </a:lvl1pPr>
          </a:lstStyle>
          <a:p>
            <a:pPr lvl="0"/>
            <a:r>
              <a:rPr lang="ru-RU" dirty="0"/>
              <a:t>к.т.н., доцент </a:t>
            </a:r>
          </a:p>
          <a:p>
            <a:pPr lvl="0"/>
            <a:r>
              <a:rPr lang="ru-RU" dirty="0"/>
              <a:t>Петров П.П.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270385" y="2023563"/>
            <a:ext cx="3835389" cy="285274"/>
          </a:xfrm>
        </p:spPr>
        <p:txBody>
          <a:bodyPr anchor="b">
            <a:normAutofit/>
          </a:bodyPr>
          <a:lstStyle>
            <a:lvl1pPr marL="0" indent="0">
              <a:buNone/>
              <a:defRPr sz="1100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09.03.04 ПРОГРАММНАЯ ИНЖЕНЕРИЯ</a:t>
            </a:r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369115" y="66517"/>
            <a:ext cx="859871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МИНИСТЕРСТВО НАУКИ И ВЫСШЕГО ОБРАЗОВАНИЯ  РОССИЙСКОЙ  ФЕДЕРАЦИИ</a:t>
            </a:r>
          </a:p>
          <a:p>
            <a:pPr algn="ctr"/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Федеральное государственное автономное образовательное учреждение высшего образования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 «Национальный исследовательский ядерный университет «МИФИ»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128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94F79F4-8908-47C1-815C-4C7976F11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470" y="3435698"/>
            <a:ext cx="6858001" cy="1055959"/>
          </a:xfrm>
        </p:spPr>
        <p:txBody>
          <a:bodyPr>
            <a:normAutofit/>
          </a:bodyPr>
          <a:lstStyle>
            <a:lvl1pPr algn="ctr">
              <a:defRPr sz="2400" b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выпускной квалификационной работы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3A64646A-7249-4656-9C89-4A3F1BC4923E}"/>
              </a:ext>
            </a:extLst>
          </p:cNvPr>
          <p:cNvCxnSpPr>
            <a:cxnSpLocks/>
          </p:cNvCxnSpPr>
          <p:nvPr userDrawn="1"/>
        </p:nvCxnSpPr>
        <p:spPr>
          <a:xfrm>
            <a:off x="628650" y="761362"/>
            <a:ext cx="7849636" cy="0"/>
          </a:xfrm>
          <a:prstGeom prst="line">
            <a:avLst/>
          </a:prstGeom>
          <a:ln w="22225">
            <a:solidFill>
              <a:srgbClr val="537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8BA294C-FA03-47C5-8935-22C7E2097678}"/>
              </a:ext>
            </a:extLst>
          </p:cNvPr>
          <p:cNvSpPr txBox="1">
            <a:spLocks/>
          </p:cNvSpPr>
          <p:nvPr userDrawn="1"/>
        </p:nvSpPr>
        <p:spPr>
          <a:xfrm>
            <a:off x="179512" y="1048624"/>
            <a:ext cx="8964488" cy="1316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400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sz="1400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400" b="1" cap="all" dirty="0">
                <a:latin typeface="Arial" panose="020B0604020202020204" pitchFamily="34" charset="0"/>
                <a:cs typeface="Arial" panose="020B0604020202020204" pitchFamily="34" charset="0"/>
              </a:rPr>
              <a:t>Институт интеллектуальных кибернетических систем</a:t>
            </a:r>
          </a:p>
          <a:p>
            <a:endParaRPr lang="ru-RU" sz="1400" b="1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300" b="1" cap="all" dirty="0">
                <a:latin typeface="Arial" panose="020B0604020202020204" pitchFamily="34" charset="0"/>
                <a:cs typeface="Arial" panose="020B0604020202020204" pitchFamily="34" charset="0"/>
              </a:rPr>
              <a:t>Кафедра кибернетики (№ 22)</a:t>
            </a:r>
          </a:p>
          <a:p>
            <a:endParaRPr lang="ru-RU" sz="1400" cap="al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sz="1400" b="1" cap="all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ru-RU" sz="1200" b="1" cap="all" dirty="0">
                <a:latin typeface="Arial" panose="020B0604020202020204" pitchFamily="34" charset="0"/>
                <a:cs typeface="Arial" panose="020B0604020202020204" pitchFamily="34" charset="0"/>
              </a:rPr>
              <a:t>Направление подготовки</a:t>
            </a: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DF539C3-71FD-4AD6-B047-7E76B69B7F5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1963119"/>
              </p:ext>
            </p:extLst>
          </p:nvPr>
        </p:nvGraphicFramePr>
        <p:xfrm>
          <a:off x="4034606" y="4565212"/>
          <a:ext cx="5040560" cy="116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990008635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7949995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Студент: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01391"/>
                  </a:ext>
                </a:extLst>
              </a:tr>
              <a:tr h="422516"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Группа: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9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ru-RU" sz="16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Научный руководитель:</a:t>
                      </a:r>
                      <a:endParaRPr lang="ru-RU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sz="1600" dirty="0"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90104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EDA9CA7-F8C9-483E-B140-3539B3573F9B}"/>
              </a:ext>
            </a:extLst>
          </p:cNvPr>
          <p:cNvSpPr txBox="1"/>
          <p:nvPr userDrawn="1"/>
        </p:nvSpPr>
        <p:spPr>
          <a:xfrm>
            <a:off x="1815769" y="2972575"/>
            <a:ext cx="5705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Arial Black" panose="020B0A04020102020204" pitchFamily="34" charset="0"/>
              </a:rPr>
              <a:t>Выпускная квалификационная работа на тему: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3A3257-1683-4003-B846-9F4AE6F29000}"/>
              </a:ext>
            </a:extLst>
          </p:cNvPr>
          <p:cNvSpPr txBox="1"/>
          <p:nvPr userDrawn="1"/>
        </p:nvSpPr>
        <p:spPr>
          <a:xfrm>
            <a:off x="3945768" y="6232783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Москва, 2019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667500" y="4622006"/>
            <a:ext cx="2184400" cy="285274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rgbClr val="92D050"/>
                </a:solidFill>
              </a:defRPr>
            </a:lvl1pPr>
          </a:lstStyle>
          <a:p>
            <a:pPr lvl="0"/>
            <a:r>
              <a:rPr lang="ru-RU" dirty="0"/>
              <a:t>Иванов И.И.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667500" y="4976814"/>
            <a:ext cx="2184400" cy="299561"/>
          </a:xfrm>
        </p:spPr>
        <p:txBody>
          <a:bodyPr anchor="b">
            <a:normAutofit/>
          </a:bodyPr>
          <a:lstStyle>
            <a:lvl1pPr marL="0" indent="0">
              <a:buNone/>
              <a:defRPr sz="1600">
                <a:solidFill>
                  <a:srgbClr val="92D050"/>
                </a:solidFill>
              </a:defRPr>
            </a:lvl1pPr>
          </a:lstStyle>
          <a:p>
            <a:pPr lvl="0"/>
            <a:r>
              <a:rPr lang="ru-RU" dirty="0"/>
              <a:t>Б17-594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662738" y="5442771"/>
            <a:ext cx="2184400" cy="58972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60000"/>
              </a:lnSpc>
              <a:buNone/>
              <a:defRPr sz="1600">
                <a:solidFill>
                  <a:srgbClr val="92D050"/>
                </a:solidFill>
              </a:defRPr>
            </a:lvl1pPr>
          </a:lstStyle>
          <a:p>
            <a:pPr lvl="0"/>
            <a:r>
              <a:rPr lang="ru-RU" dirty="0"/>
              <a:t>к.т.н., доцент </a:t>
            </a:r>
          </a:p>
          <a:p>
            <a:pPr lvl="0"/>
            <a:r>
              <a:rPr lang="ru-RU" dirty="0"/>
              <a:t>Петров П.П.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270385" y="2023563"/>
            <a:ext cx="3835389" cy="285274"/>
          </a:xfrm>
        </p:spPr>
        <p:txBody>
          <a:bodyPr anchor="b">
            <a:normAutofit/>
          </a:bodyPr>
          <a:lstStyle>
            <a:lvl1pPr marL="0" indent="0">
              <a:buNone/>
              <a:defRPr sz="1100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ru-RU" dirty="0"/>
              <a:t>09.03.04 ПРОГРАММНАЯ ИНЖЕНЕРИЯ</a:t>
            </a:r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369115" y="66517"/>
            <a:ext cx="859871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МИНИСТЕРСТВО НАУКИ И ВЫСШЕГО ОБРАЗОВАНИЯ  РОССИЙСКОЙ  ФЕДЕРАЦИИ</a:t>
            </a:r>
          </a:p>
          <a:p>
            <a:pPr algn="ctr"/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Федеральное государственное автономное образовательное учреждение высшего образования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1300" b="1" dirty="0">
                <a:latin typeface="Arial" panose="020B0604020202020204" pitchFamily="34" charset="0"/>
                <a:cs typeface="Arial" panose="020B0604020202020204" pitchFamily="34" charset="0"/>
              </a:rPr>
              <a:t> «Национальный исследовательский ядерный университет «МИФИ»</a:t>
            </a:r>
            <a:endParaRPr lang="ru-RU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58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25882"/>
            <a:ext cx="7886700" cy="52510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Ромб 8">
            <a:extLst>
              <a:ext uri="{FF2B5EF4-FFF2-40B4-BE49-F238E27FC236}">
                <a16:creationId xmlns:a16="http://schemas.microsoft.com/office/drawing/2014/main" id="{BE9DDADD-50C1-4FE1-B40A-6752FC1EE7F7}"/>
              </a:ext>
            </a:extLst>
          </p:cNvPr>
          <p:cNvSpPr/>
          <p:nvPr userDrawn="1"/>
        </p:nvSpPr>
        <p:spPr>
          <a:xfrm>
            <a:off x="4342446" y="6599750"/>
            <a:ext cx="524152" cy="280800"/>
          </a:xfrm>
          <a:prstGeom prst="diamond">
            <a:avLst/>
          </a:prstGeom>
          <a:solidFill>
            <a:schemeClr val="bg1"/>
          </a:solidFill>
          <a:ln w="6350">
            <a:solidFill>
              <a:srgbClr val="5375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800"/>
          </a:p>
        </p:txBody>
      </p:sp>
      <p:sp>
        <p:nvSpPr>
          <p:cNvPr id="8" name="Номер слайда 25">
            <a:extLst>
              <a:ext uri="{FF2B5EF4-FFF2-40B4-BE49-F238E27FC236}">
                <a16:creationId xmlns:a16="http://schemas.microsoft.com/office/drawing/2014/main" id="{D8849AD0-4B2B-416B-B28D-8FFBBC86B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84532" y="6591826"/>
            <a:ext cx="427500" cy="28710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537599"/>
                  </a:solidFill>
                </a:ln>
                <a:solidFill>
                  <a:schemeClr val="bg1"/>
                </a:solidFill>
              </a:defRPr>
            </a:lvl1pPr>
          </a:lstStyle>
          <a:p>
            <a:fld id="{24882390-5E8C-4CFA-AF90-B2445B96FD8B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74966E4-0548-4C0B-AB29-8323106D8496}"/>
              </a:ext>
            </a:extLst>
          </p:cNvPr>
          <p:cNvCxnSpPr>
            <a:cxnSpLocks/>
          </p:cNvCxnSpPr>
          <p:nvPr userDrawn="1"/>
        </p:nvCxnSpPr>
        <p:spPr>
          <a:xfrm>
            <a:off x="628650" y="761362"/>
            <a:ext cx="7886700" cy="0"/>
          </a:xfrm>
          <a:prstGeom prst="line">
            <a:avLst/>
          </a:prstGeom>
          <a:ln w="22225">
            <a:solidFill>
              <a:srgbClr val="537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80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02922"/>
            <a:ext cx="3886200" cy="52740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02922"/>
            <a:ext cx="3886200" cy="52740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Ромб 7">
            <a:extLst>
              <a:ext uri="{FF2B5EF4-FFF2-40B4-BE49-F238E27FC236}">
                <a16:creationId xmlns:a16="http://schemas.microsoft.com/office/drawing/2014/main" id="{BAEF36E8-808B-4C41-A349-5DAE85BF6B11}"/>
              </a:ext>
            </a:extLst>
          </p:cNvPr>
          <p:cNvSpPr/>
          <p:nvPr userDrawn="1"/>
        </p:nvSpPr>
        <p:spPr>
          <a:xfrm>
            <a:off x="4342446" y="6599750"/>
            <a:ext cx="524152" cy="280800"/>
          </a:xfrm>
          <a:prstGeom prst="diamond">
            <a:avLst/>
          </a:prstGeom>
          <a:solidFill>
            <a:schemeClr val="bg1"/>
          </a:solidFill>
          <a:ln w="6350">
            <a:solidFill>
              <a:srgbClr val="5375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800"/>
          </a:p>
        </p:txBody>
      </p:sp>
      <p:sp>
        <p:nvSpPr>
          <p:cNvPr id="9" name="Номер слайда 25">
            <a:extLst>
              <a:ext uri="{FF2B5EF4-FFF2-40B4-BE49-F238E27FC236}">
                <a16:creationId xmlns:a16="http://schemas.microsoft.com/office/drawing/2014/main" id="{45B6DAB1-A906-4CFB-8A5B-187F88188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84532" y="6591826"/>
            <a:ext cx="427500" cy="28710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537599"/>
                  </a:solidFill>
                </a:ln>
                <a:solidFill>
                  <a:schemeClr val="bg1"/>
                </a:solidFill>
              </a:defRPr>
            </a:lvl1pPr>
          </a:lstStyle>
          <a:p>
            <a:fld id="{24882390-5E8C-4CFA-AF90-B2445B96FD8B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54105DA-C2EB-4205-B06C-66D873215EA6}"/>
              </a:ext>
            </a:extLst>
          </p:cNvPr>
          <p:cNvCxnSpPr>
            <a:cxnSpLocks/>
          </p:cNvCxnSpPr>
          <p:nvPr userDrawn="1"/>
        </p:nvCxnSpPr>
        <p:spPr>
          <a:xfrm>
            <a:off x="628650" y="761362"/>
            <a:ext cx="7886700" cy="0"/>
          </a:xfrm>
          <a:prstGeom prst="line">
            <a:avLst/>
          </a:prstGeom>
          <a:ln w="22225">
            <a:solidFill>
              <a:srgbClr val="537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98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Ромб 7">
            <a:extLst>
              <a:ext uri="{FF2B5EF4-FFF2-40B4-BE49-F238E27FC236}">
                <a16:creationId xmlns:a16="http://schemas.microsoft.com/office/drawing/2014/main" id="{BAEF36E8-808B-4C41-A349-5DAE85BF6B11}"/>
              </a:ext>
            </a:extLst>
          </p:cNvPr>
          <p:cNvSpPr/>
          <p:nvPr userDrawn="1"/>
        </p:nvSpPr>
        <p:spPr>
          <a:xfrm>
            <a:off x="4342446" y="6599750"/>
            <a:ext cx="524152" cy="280800"/>
          </a:xfrm>
          <a:prstGeom prst="diamond">
            <a:avLst/>
          </a:prstGeom>
          <a:solidFill>
            <a:schemeClr val="bg1"/>
          </a:solidFill>
          <a:ln w="6350">
            <a:solidFill>
              <a:srgbClr val="5375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800"/>
          </a:p>
        </p:txBody>
      </p:sp>
      <p:sp>
        <p:nvSpPr>
          <p:cNvPr id="9" name="Номер слайда 25">
            <a:extLst>
              <a:ext uri="{FF2B5EF4-FFF2-40B4-BE49-F238E27FC236}">
                <a16:creationId xmlns:a16="http://schemas.microsoft.com/office/drawing/2014/main" id="{45B6DAB1-A906-4CFB-8A5B-187F88188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84532" y="6591826"/>
            <a:ext cx="427500" cy="28710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537599"/>
                  </a:solidFill>
                </a:ln>
                <a:solidFill>
                  <a:schemeClr val="bg1"/>
                </a:solidFill>
              </a:defRPr>
            </a:lvl1pPr>
          </a:lstStyle>
          <a:p>
            <a:fld id="{24882390-5E8C-4CFA-AF90-B2445B96FD8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199A7222-F73B-4B85-8114-99559142FB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650" y="903600"/>
            <a:ext cx="3886200" cy="5092330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4469B468-9231-4A96-ABBB-527F4CF013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29150" y="903600"/>
            <a:ext cx="3886200" cy="5092330"/>
          </a:xfrm>
        </p:spPr>
        <p:txBody>
          <a:bodyPr/>
          <a:lstStyle/>
          <a:p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72CC4C8-BB63-46DD-B7CD-9B255830463D}"/>
              </a:ext>
            </a:extLst>
          </p:cNvPr>
          <p:cNvCxnSpPr>
            <a:cxnSpLocks/>
          </p:cNvCxnSpPr>
          <p:nvPr userDrawn="1"/>
        </p:nvCxnSpPr>
        <p:spPr>
          <a:xfrm>
            <a:off x="628650" y="761362"/>
            <a:ext cx="7886700" cy="0"/>
          </a:xfrm>
          <a:prstGeom prst="line">
            <a:avLst/>
          </a:prstGeom>
          <a:ln w="22225">
            <a:solidFill>
              <a:srgbClr val="537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00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000"/>
            <a:ext cx="7886700" cy="687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903600"/>
            <a:ext cx="3868340" cy="550258"/>
          </a:xfrm>
        </p:spPr>
        <p:txBody>
          <a:bodyPr anchor="b">
            <a:normAutofit/>
          </a:bodyPr>
          <a:lstStyle>
            <a:lvl1pPr marL="0" indent="0">
              <a:lnSpc>
                <a:spcPct val="5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</a:t>
            </a:r>
          </a:p>
          <a:p>
            <a:pPr lvl="0"/>
            <a:r>
              <a:rPr lang="ru-RU" dirty="0"/>
              <a:t>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561664"/>
            <a:ext cx="3868340" cy="4628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903600"/>
            <a:ext cx="3887391" cy="550258"/>
          </a:xfrm>
        </p:spPr>
        <p:txBody>
          <a:bodyPr anchor="b">
            <a:normAutofit/>
          </a:bodyPr>
          <a:lstStyle>
            <a:lvl1pPr marL="0" indent="0">
              <a:lnSpc>
                <a:spcPct val="5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dirty="0"/>
              <a:t>Образец </a:t>
            </a:r>
          </a:p>
          <a:p>
            <a:pPr lvl="0"/>
            <a:r>
              <a:rPr lang="ru-RU" dirty="0"/>
              <a:t>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561664"/>
            <a:ext cx="3887391" cy="4628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0" name="Ромб 9">
            <a:extLst>
              <a:ext uri="{FF2B5EF4-FFF2-40B4-BE49-F238E27FC236}">
                <a16:creationId xmlns:a16="http://schemas.microsoft.com/office/drawing/2014/main" id="{5BCECF39-A88B-4C42-99F7-2ED7AD335866}"/>
              </a:ext>
            </a:extLst>
          </p:cNvPr>
          <p:cNvSpPr/>
          <p:nvPr userDrawn="1"/>
        </p:nvSpPr>
        <p:spPr>
          <a:xfrm>
            <a:off x="4342446" y="6599750"/>
            <a:ext cx="524152" cy="280800"/>
          </a:xfrm>
          <a:prstGeom prst="diamond">
            <a:avLst/>
          </a:prstGeom>
          <a:solidFill>
            <a:schemeClr val="bg1"/>
          </a:solidFill>
          <a:ln w="6350">
            <a:solidFill>
              <a:srgbClr val="5375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800"/>
          </a:p>
        </p:txBody>
      </p:sp>
      <p:sp>
        <p:nvSpPr>
          <p:cNvPr id="11" name="Номер слайда 25">
            <a:extLst>
              <a:ext uri="{FF2B5EF4-FFF2-40B4-BE49-F238E27FC236}">
                <a16:creationId xmlns:a16="http://schemas.microsoft.com/office/drawing/2014/main" id="{82209009-8931-4F39-AFC3-332DC2C31C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384532" y="6591826"/>
            <a:ext cx="427500" cy="28710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537599"/>
                  </a:solidFill>
                </a:ln>
                <a:solidFill>
                  <a:schemeClr val="bg1"/>
                </a:solidFill>
              </a:defRPr>
            </a:lvl1pPr>
          </a:lstStyle>
          <a:p>
            <a:fld id="{24882390-5E8C-4CFA-AF90-B2445B96FD8B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0550351E-7D6F-4C22-B086-34698292BA26}"/>
              </a:ext>
            </a:extLst>
          </p:cNvPr>
          <p:cNvCxnSpPr>
            <a:cxnSpLocks/>
          </p:cNvCxnSpPr>
          <p:nvPr userDrawn="1"/>
        </p:nvCxnSpPr>
        <p:spPr>
          <a:xfrm>
            <a:off x="628652" y="761362"/>
            <a:ext cx="7887891" cy="0"/>
          </a:xfrm>
          <a:prstGeom prst="line">
            <a:avLst/>
          </a:prstGeom>
          <a:ln w="22225">
            <a:solidFill>
              <a:srgbClr val="537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45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Ромб 5">
            <a:extLst>
              <a:ext uri="{FF2B5EF4-FFF2-40B4-BE49-F238E27FC236}">
                <a16:creationId xmlns:a16="http://schemas.microsoft.com/office/drawing/2014/main" id="{6E3C7148-48C5-412D-A636-2B912D6D76DD}"/>
              </a:ext>
            </a:extLst>
          </p:cNvPr>
          <p:cNvSpPr/>
          <p:nvPr userDrawn="1"/>
        </p:nvSpPr>
        <p:spPr>
          <a:xfrm>
            <a:off x="4342446" y="6599750"/>
            <a:ext cx="524152" cy="280800"/>
          </a:xfrm>
          <a:prstGeom prst="diamond">
            <a:avLst/>
          </a:prstGeom>
          <a:solidFill>
            <a:schemeClr val="bg1"/>
          </a:solidFill>
          <a:ln w="6350">
            <a:solidFill>
              <a:srgbClr val="5375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800"/>
          </a:p>
        </p:txBody>
      </p:sp>
      <p:sp>
        <p:nvSpPr>
          <p:cNvPr id="7" name="Номер слайда 25">
            <a:extLst>
              <a:ext uri="{FF2B5EF4-FFF2-40B4-BE49-F238E27FC236}">
                <a16:creationId xmlns:a16="http://schemas.microsoft.com/office/drawing/2014/main" id="{58957B7E-92D6-40EF-980D-1EA85EDEA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84532" y="6591826"/>
            <a:ext cx="427500" cy="28710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537599"/>
                  </a:solidFill>
                </a:ln>
                <a:solidFill>
                  <a:schemeClr val="bg1"/>
                </a:solidFill>
              </a:defRPr>
            </a:lvl1pPr>
          </a:lstStyle>
          <a:p>
            <a:fld id="{24882390-5E8C-4CFA-AF90-B2445B96FD8B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3E6A997-A5BE-466D-AA27-19A14543B654}"/>
              </a:ext>
            </a:extLst>
          </p:cNvPr>
          <p:cNvCxnSpPr>
            <a:cxnSpLocks/>
          </p:cNvCxnSpPr>
          <p:nvPr userDrawn="1"/>
        </p:nvCxnSpPr>
        <p:spPr>
          <a:xfrm>
            <a:off x="628650" y="761362"/>
            <a:ext cx="7886700" cy="0"/>
          </a:xfrm>
          <a:prstGeom prst="line">
            <a:avLst/>
          </a:prstGeom>
          <a:ln w="22225">
            <a:solidFill>
              <a:srgbClr val="537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26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омб 4">
            <a:extLst>
              <a:ext uri="{FF2B5EF4-FFF2-40B4-BE49-F238E27FC236}">
                <a16:creationId xmlns:a16="http://schemas.microsoft.com/office/drawing/2014/main" id="{10E087FF-C48F-43A3-B51E-CB79F6A1DBFD}"/>
              </a:ext>
            </a:extLst>
          </p:cNvPr>
          <p:cNvSpPr/>
          <p:nvPr userDrawn="1"/>
        </p:nvSpPr>
        <p:spPr>
          <a:xfrm>
            <a:off x="4342446" y="6599750"/>
            <a:ext cx="524152" cy="280800"/>
          </a:xfrm>
          <a:prstGeom prst="diamond">
            <a:avLst/>
          </a:prstGeom>
          <a:solidFill>
            <a:schemeClr val="bg1"/>
          </a:solidFill>
          <a:ln w="6350">
            <a:solidFill>
              <a:srgbClr val="5375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1800"/>
          </a:p>
        </p:txBody>
      </p:sp>
      <p:sp>
        <p:nvSpPr>
          <p:cNvPr id="6" name="Номер слайда 25">
            <a:extLst>
              <a:ext uri="{FF2B5EF4-FFF2-40B4-BE49-F238E27FC236}">
                <a16:creationId xmlns:a16="http://schemas.microsoft.com/office/drawing/2014/main" id="{7D87A676-E0D2-4A74-AC09-ACAD12102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84532" y="6591826"/>
            <a:ext cx="427500" cy="28710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537599"/>
                  </a:solidFill>
                </a:ln>
                <a:solidFill>
                  <a:schemeClr val="bg1"/>
                </a:solidFill>
              </a:defRPr>
            </a:lvl1pPr>
          </a:lstStyle>
          <a:p>
            <a:fld id="{24882390-5E8C-4CFA-AF90-B2445B96FD8B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537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15AD966-4302-48E2-9828-B1F03FA0B06C}"/>
              </a:ext>
            </a:extLst>
          </p:cNvPr>
          <p:cNvSpPr/>
          <p:nvPr userDrawn="1"/>
        </p:nvSpPr>
        <p:spPr bwMode="auto">
          <a:xfrm rot="5400000">
            <a:off x="-3272458" y="3265886"/>
            <a:ext cx="6901104" cy="369332"/>
          </a:xfrm>
          <a:prstGeom prst="rect">
            <a:avLst/>
          </a:prstGeom>
          <a:solidFill>
            <a:srgbClr val="537599"/>
          </a:solidFill>
          <a:ln w="25400" cap="flat" cmpd="sng" algn="ctr">
            <a:noFill/>
            <a:prstDash val="solid"/>
            <a:bevel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043553-3B14-472E-B596-C069E0028D39}"/>
              </a:ext>
            </a:extLst>
          </p:cNvPr>
          <p:cNvSpPr txBox="1"/>
          <p:nvPr userDrawn="1"/>
        </p:nvSpPr>
        <p:spPr>
          <a:xfrm>
            <a:off x="946" y="8307"/>
            <a:ext cx="357238" cy="6730497"/>
          </a:xfrm>
          <a:prstGeom prst="rect">
            <a:avLst/>
          </a:prstGeom>
          <a:noFill/>
        </p:spPr>
        <p:txBody>
          <a:bodyPr wrap="square" lIns="18000" rIns="1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800" dirty="0">
                <a:solidFill>
                  <a:schemeClr val="tx1">
                    <a:alpha val="10000"/>
                  </a:schemeClr>
                </a:solidFill>
              </a:rPr>
              <a:t>01010100010010010010101010101010000001010101011111101010101010111111111110010010010101000101001010101001010010101001010010000001000011</a:t>
            </a:r>
            <a:r>
              <a:rPr lang="en-US" sz="800" dirty="0">
                <a:solidFill>
                  <a:schemeClr val="tx1">
                    <a:alpha val="10000"/>
                  </a:schemeClr>
                </a:solidFill>
              </a:rPr>
              <a:t>100100100100001010000101111111111110101010100100101111110010001000101011111000000100101101010101010101000011110</a:t>
            </a:r>
            <a:r>
              <a:rPr lang="ru-RU" sz="800" dirty="0">
                <a:solidFill>
                  <a:schemeClr val="tx1">
                    <a:alpha val="10000"/>
                  </a:schemeClr>
                </a:solidFill>
              </a:rPr>
              <a:t>00110000100101010010111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15AD966-4302-48E2-9828-B1F03FA0B06C}"/>
              </a:ext>
            </a:extLst>
          </p:cNvPr>
          <p:cNvSpPr/>
          <p:nvPr userDrawn="1"/>
        </p:nvSpPr>
        <p:spPr bwMode="auto">
          <a:xfrm>
            <a:off x="0" y="6556718"/>
            <a:ext cx="9144000" cy="369332"/>
          </a:xfrm>
          <a:prstGeom prst="rect">
            <a:avLst/>
          </a:prstGeom>
          <a:solidFill>
            <a:srgbClr val="537599"/>
          </a:solidFill>
          <a:ln w="25400" cap="flat" cmpd="sng" algn="ctr">
            <a:noFill/>
            <a:prstDash val="solid"/>
            <a:bevel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41EA13-1187-4A3C-BF37-92B8738E17CC}"/>
              </a:ext>
            </a:extLst>
          </p:cNvPr>
          <p:cNvSpPr txBox="1"/>
          <p:nvPr userDrawn="1"/>
        </p:nvSpPr>
        <p:spPr>
          <a:xfrm>
            <a:off x="-6572" y="6562550"/>
            <a:ext cx="9146746" cy="338554"/>
          </a:xfrm>
          <a:prstGeom prst="rect">
            <a:avLst/>
          </a:prstGeom>
          <a:noFill/>
        </p:spPr>
        <p:txBody>
          <a:bodyPr wrap="square" lIns="18000" rIns="18000" rtlCol="0">
            <a:spAutoFit/>
          </a:bodyPr>
          <a:lstStyle/>
          <a:p>
            <a:r>
              <a:rPr lang="ru-RU" sz="800" dirty="0">
                <a:solidFill>
                  <a:schemeClr val="tx1">
                    <a:alpha val="10000"/>
                  </a:schemeClr>
                </a:solidFill>
              </a:rPr>
              <a:t>0101010001001001001010101010101000000101010101111110101010101011111111111001001001010100010100101010100101001010100101001000000100001001010101010101011111111101000010010101011110101010101010110101010101010011001101010101010000010010101001000100010010111111101011110101111101011111111010101010110101010100101010101011011010111111011010100110000100101010010111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095"/>
            <a:ext cx="7886700" cy="687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C48BF25-72CE-40D3-AEF7-19ED32CA997A}"/>
              </a:ext>
            </a:extLst>
          </p:cNvPr>
          <p:cNvSpPr/>
          <p:nvPr userDrawn="1"/>
        </p:nvSpPr>
        <p:spPr bwMode="auto">
          <a:xfrm>
            <a:off x="8171381" y="6174810"/>
            <a:ext cx="972000" cy="519351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  <a:bevel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671DEE-97FB-4F25-B803-F0D41F5830C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09448" y="6038484"/>
            <a:ext cx="907780" cy="79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452694-CC9C-43F6-AEB8-56C95B5E244C}"/>
              </a:ext>
            </a:extLst>
          </p:cNvPr>
          <p:cNvSpPr txBox="1"/>
          <p:nvPr userDrawn="1"/>
        </p:nvSpPr>
        <p:spPr>
          <a:xfrm>
            <a:off x="7344113" y="6501577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www.kaf22.ru</a:t>
            </a: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BA0A7D-843A-42F6-A93A-7F372F48E8E3}"/>
              </a:ext>
            </a:extLst>
          </p:cNvPr>
          <p:cNvSpPr txBox="1"/>
          <p:nvPr userDrawn="1"/>
        </p:nvSpPr>
        <p:spPr>
          <a:xfrm>
            <a:off x="6483896" y="6364841"/>
            <a:ext cx="18145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537599"/>
                </a:solidFill>
              </a:rPr>
              <a:t>Кафедра №22 «Кибернетика»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84556"/>
            <a:ext cx="7886700" cy="5092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42C05CDA-94F1-4017-849E-91F43794E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57381" y="112172"/>
            <a:ext cx="427500" cy="280800"/>
          </a:xfrm>
          <a:prstGeom prst="rect">
            <a:avLst/>
          </a:prstGeom>
          <a:solidFill>
            <a:srgbClr val="FFFFFF"/>
          </a:solidFill>
          <a:ln w="6350">
            <a:solidFill>
              <a:srgbClr val="537599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537599"/>
                  </a:solidFill>
                </a:ln>
                <a:solidFill>
                  <a:schemeClr val="bg1"/>
                </a:solidFill>
              </a:defRPr>
            </a:lvl1pPr>
          </a:lstStyle>
          <a:p>
            <a:fld id="{24882390-5E8C-4CFA-AF90-B2445B96FD8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C48568F-3887-4E0C-9A67-562A7C93CD80}"/>
              </a:ext>
            </a:extLst>
          </p:cNvPr>
          <p:cNvSpPr/>
          <p:nvPr userDrawn="1"/>
        </p:nvSpPr>
        <p:spPr bwMode="auto">
          <a:xfrm>
            <a:off x="142" y="6170552"/>
            <a:ext cx="972000" cy="519351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  <a:bevel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34" charset="0"/>
              <a:cs typeface="Arial" pitchFamily="34" charset="0"/>
              <a:sym typeface="Arial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1D996F7-15DE-4568-A6EE-4FC63ECE848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1237" y="6034226"/>
            <a:ext cx="767684" cy="7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5E14EE-4BBF-41D9-953D-90E980C4FC24}"/>
              </a:ext>
            </a:extLst>
          </p:cNvPr>
          <p:cNvSpPr txBox="1"/>
          <p:nvPr userDrawn="1"/>
        </p:nvSpPr>
        <p:spPr>
          <a:xfrm>
            <a:off x="886700" y="6498402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n>
                  <a:noFill/>
                </a:ln>
                <a:solidFill>
                  <a:schemeClr val="bg1"/>
                </a:solidFill>
              </a:rPr>
              <a:t>www.mephi.ru</a:t>
            </a:r>
            <a:endParaRPr lang="ru-RU" sz="10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A4C9A7-6C12-4AD6-ABA3-D08646DA6E43}"/>
              </a:ext>
            </a:extLst>
          </p:cNvPr>
          <p:cNvSpPr txBox="1"/>
          <p:nvPr userDrawn="1"/>
        </p:nvSpPr>
        <p:spPr>
          <a:xfrm>
            <a:off x="874517" y="6383253"/>
            <a:ext cx="875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>
                <a:solidFill>
                  <a:srgbClr val="537599"/>
                </a:solidFill>
              </a:rPr>
              <a:t>НИЯУ МИФИ</a:t>
            </a:r>
          </a:p>
        </p:txBody>
      </p:sp>
    </p:spTree>
    <p:extLst>
      <p:ext uri="{BB962C8B-B14F-4D97-AF65-F5344CB8AC3E}">
        <p14:creationId xmlns:p14="http://schemas.microsoft.com/office/powerpoint/2010/main" val="4085248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0" r:id="rId3"/>
    <p:sldLayoutId id="2147483662" r:id="rId4"/>
    <p:sldLayoutId id="2147483664" r:id="rId5"/>
    <p:sldLayoutId id="2147483668" r:id="rId6"/>
    <p:sldLayoutId id="2147483665" r:id="rId7"/>
    <p:sldLayoutId id="2147483666" r:id="rId8"/>
    <p:sldLayoutId id="214748366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0000"/>
                </a:solidFill>
                <a:latin typeface="+mn-lt"/>
              </a:rPr>
              <a:t>«</a:t>
            </a: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Разработка системы, реализующей генетический алгоритм и применение её к</a:t>
            </a:r>
            <a:br>
              <a:rPr lang="ru-RU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ru-RU" dirty="0">
                <a:solidFill>
                  <a:srgbClr val="000000"/>
                </a:solidFill>
                <a:effectLst/>
                <a:latin typeface="+mn-lt"/>
              </a:rPr>
              <a:t>расположению вершин графа на плоскости</a:t>
            </a:r>
            <a:r>
              <a:rPr lang="ru-RU" dirty="0">
                <a:solidFill>
                  <a:srgbClr val="000000"/>
                </a:solidFill>
                <a:latin typeface="+mn-lt"/>
              </a:rPr>
              <a:t>»</a:t>
            </a:r>
            <a:endParaRPr lang="ru-RU" dirty="0">
              <a:latin typeface="+mn-lt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Когановский Г.И.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Б22-534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к.т.н., доцент</a:t>
            </a:r>
          </a:p>
          <a:p>
            <a:r>
              <a:rPr lang="ru-RU" dirty="0">
                <a:solidFill>
                  <a:schemeClr val="tx1"/>
                </a:solidFill>
              </a:rPr>
              <a:t>Короткова М.А.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>
          <a:xfrm>
            <a:off x="4255231" y="2008408"/>
            <a:ext cx="3835389" cy="28527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09.03.0</a:t>
            </a:r>
            <a:r>
              <a:rPr lang="ru-RU" dirty="0">
                <a:solidFill>
                  <a:schemeClr val="tx1"/>
                </a:solidFill>
              </a:rPr>
              <a:t>4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ПРОГРАММНАЯ ИНЖЕНЕРИЯ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DF7EFD-8184-1A3C-62CA-0B151259EB96}"/>
              </a:ext>
            </a:extLst>
          </p:cNvPr>
          <p:cNvSpPr/>
          <p:nvPr/>
        </p:nvSpPr>
        <p:spPr>
          <a:xfrm>
            <a:off x="3861989" y="6242404"/>
            <a:ext cx="1382960" cy="301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solidFill>
                  <a:schemeClr val="tx1"/>
                </a:solidFill>
                <a:cs typeface="Arial" panose="020B0604020202020204" pitchFamily="34" charset="0"/>
              </a:rPr>
              <a:t>Москва, 2025</a:t>
            </a:r>
          </a:p>
        </p:txBody>
      </p:sp>
    </p:spTree>
    <p:extLst>
      <p:ext uri="{BB962C8B-B14F-4D97-AF65-F5344CB8AC3E}">
        <p14:creationId xmlns:p14="http://schemas.microsoft.com/office/powerpoint/2010/main" val="212646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6B86B-2E03-4E69-8B67-B032F26E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анализа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D9483-C3F0-4C92-8AEC-290F460DE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FD891-39F3-B151-DF92-E869AED3B872}"/>
              </a:ext>
            </a:extLst>
          </p:cNvPr>
          <p:cNvSpPr txBox="1"/>
          <p:nvPr/>
        </p:nvSpPr>
        <p:spPr>
          <a:xfrm>
            <a:off x="1221840" y="1421548"/>
            <a:ext cx="71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Среднее количество пересечений ребер (ГА)</a:t>
            </a:r>
          </a:p>
        </p:txBody>
      </p:sp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2C4404AB-93F3-6449-E993-3ADA59FBC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62897"/>
              </p:ext>
            </p:extLst>
          </p:nvPr>
        </p:nvGraphicFramePr>
        <p:xfrm>
          <a:off x="434465" y="1831466"/>
          <a:ext cx="86666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22">
                  <a:extLst>
                    <a:ext uri="{9D8B030D-6E8A-4147-A177-3AD203B41FA5}">
                      <a16:colId xmlns:a16="http://schemas.microsoft.com/office/drawing/2014/main" val="2937420144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770244438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3806108169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804565543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205453917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788526798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2370233764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3773335534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509623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Алгоритм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ПЛ25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ПР25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ПЛ50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ПР50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ПЛ100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ПР100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ПЛ200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ПР200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75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SGA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81.66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29.74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431.44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366.50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2139.67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2539.22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10571.22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54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SSGA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0.68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79.42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26.96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388.78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304.02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2021.22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2181.33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10277.78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72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NSGA2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0.64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85.60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31.56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441.78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288.20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2280.44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2105.44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10326.22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77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SPEA2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0.84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97.52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46.96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450.56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385.00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2509.89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2433.22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10996.11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656837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8236D49-077D-CCFC-20AB-245AB09A956C}"/>
              </a:ext>
            </a:extLst>
          </p:cNvPr>
          <p:cNvSpPr txBox="1"/>
          <p:nvPr/>
        </p:nvSpPr>
        <p:spPr>
          <a:xfrm>
            <a:off x="981808" y="4236216"/>
            <a:ext cx="71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Среднее количество пересечений ребер (ФР)</a:t>
            </a:r>
          </a:p>
        </p:txBody>
      </p:sp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635E58DD-8C94-6D99-CA9F-A6E5D2B09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760412"/>
              </p:ext>
            </p:extLst>
          </p:nvPr>
        </p:nvGraphicFramePr>
        <p:xfrm>
          <a:off x="434465" y="4605548"/>
          <a:ext cx="866665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22">
                  <a:extLst>
                    <a:ext uri="{9D8B030D-6E8A-4147-A177-3AD203B41FA5}">
                      <a16:colId xmlns:a16="http://schemas.microsoft.com/office/drawing/2014/main" val="2937420144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770244438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3806108169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804565543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205453917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788526798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2370233764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3773335534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509623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Алгоритм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ПЛ25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ПР25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ПЛ50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ПР50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ПЛ100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ПР100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ПЛ200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ПР200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75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ФР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17</a:t>
                      </a:r>
                      <a:r>
                        <a:rPr lang="en-US" sz="1400" dirty="0"/>
                        <a:t>.04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170.72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50.56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649.68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142.78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2569.40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357.46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10239.40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549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329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6B86B-2E03-4E69-8B67-B032F26E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анализа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D9483-C3F0-4C92-8AEC-290F460DE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11</a:t>
            </a:fld>
            <a:endParaRPr lang="ru-RU" dirty="0"/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04D58E58-7774-A32C-B307-B9367227F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72447"/>
              </p:ext>
            </p:extLst>
          </p:nvPr>
        </p:nvGraphicFramePr>
        <p:xfrm>
          <a:off x="1523999" y="1790882"/>
          <a:ext cx="6453005" cy="2093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601">
                  <a:extLst>
                    <a:ext uri="{9D8B030D-6E8A-4147-A177-3AD203B41FA5}">
                      <a16:colId xmlns:a16="http://schemas.microsoft.com/office/drawing/2014/main" val="16509373"/>
                    </a:ext>
                  </a:extLst>
                </a:gridCol>
                <a:gridCol w="1290601">
                  <a:extLst>
                    <a:ext uri="{9D8B030D-6E8A-4147-A177-3AD203B41FA5}">
                      <a16:colId xmlns:a16="http://schemas.microsoft.com/office/drawing/2014/main" val="342402535"/>
                    </a:ext>
                  </a:extLst>
                </a:gridCol>
                <a:gridCol w="1290601">
                  <a:extLst>
                    <a:ext uri="{9D8B030D-6E8A-4147-A177-3AD203B41FA5}">
                      <a16:colId xmlns:a16="http://schemas.microsoft.com/office/drawing/2014/main" val="2193681721"/>
                    </a:ext>
                  </a:extLst>
                </a:gridCol>
                <a:gridCol w="1290601">
                  <a:extLst>
                    <a:ext uri="{9D8B030D-6E8A-4147-A177-3AD203B41FA5}">
                      <a16:colId xmlns:a16="http://schemas.microsoft.com/office/drawing/2014/main" val="1726846362"/>
                    </a:ext>
                  </a:extLst>
                </a:gridCol>
                <a:gridCol w="1290601">
                  <a:extLst>
                    <a:ext uri="{9D8B030D-6E8A-4147-A177-3AD203B41FA5}">
                      <a16:colId xmlns:a16="http://schemas.microsoft.com/office/drawing/2014/main" val="1404508215"/>
                    </a:ext>
                  </a:extLst>
                </a:gridCol>
              </a:tblGrid>
              <a:tr h="418777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Алгоритм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ПЛ25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ПЛ50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ПЛ100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ПЛ200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58020"/>
                  </a:ext>
                </a:extLst>
              </a:tr>
              <a:tr h="4187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SGA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34%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</a:t>
                      </a:r>
                      <a:r>
                        <a:rPr lang="en-US" sz="1600" dirty="0"/>
                        <a:t>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</a:t>
                      </a:r>
                      <a:r>
                        <a:rPr lang="en-US" sz="1600" dirty="0"/>
                        <a:t>%</a:t>
                      </a:r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495596"/>
                  </a:ext>
                </a:extLst>
              </a:tr>
              <a:tr h="4187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SSGA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94%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</a:t>
                      </a:r>
                      <a:r>
                        <a:rPr lang="en-US" sz="1600" dirty="0"/>
                        <a:t>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</a:t>
                      </a:r>
                      <a:r>
                        <a:rPr lang="en-US" sz="1600" dirty="0"/>
                        <a:t>%</a:t>
                      </a:r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572420"/>
                  </a:ext>
                </a:extLst>
              </a:tr>
              <a:tr h="4187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NSGA2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94%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</a:t>
                      </a:r>
                      <a:r>
                        <a:rPr lang="en-US" sz="1600" dirty="0"/>
                        <a:t>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</a:t>
                      </a:r>
                      <a:r>
                        <a:rPr lang="en-US" sz="1600" dirty="0"/>
                        <a:t>%</a:t>
                      </a:r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514308"/>
                  </a:ext>
                </a:extLst>
              </a:tr>
              <a:tr h="4187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SPEA2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92%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</a:t>
                      </a:r>
                      <a:r>
                        <a:rPr lang="en-US" sz="1600" dirty="0"/>
                        <a:t>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</a:t>
                      </a:r>
                      <a:r>
                        <a:rPr lang="en-US" sz="1600" dirty="0"/>
                        <a:t>%</a:t>
                      </a:r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28619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9BEC05F4-3FA0-7893-7554-73D7B7D0B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72598"/>
              </p:ext>
            </p:extLst>
          </p:nvPr>
        </p:nvGraphicFramePr>
        <p:xfrm>
          <a:off x="1523999" y="4605548"/>
          <a:ext cx="6453005" cy="830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601">
                  <a:extLst>
                    <a:ext uri="{9D8B030D-6E8A-4147-A177-3AD203B41FA5}">
                      <a16:colId xmlns:a16="http://schemas.microsoft.com/office/drawing/2014/main" val="16509373"/>
                    </a:ext>
                  </a:extLst>
                </a:gridCol>
                <a:gridCol w="1290601">
                  <a:extLst>
                    <a:ext uri="{9D8B030D-6E8A-4147-A177-3AD203B41FA5}">
                      <a16:colId xmlns:a16="http://schemas.microsoft.com/office/drawing/2014/main" val="342402535"/>
                    </a:ext>
                  </a:extLst>
                </a:gridCol>
                <a:gridCol w="1290601">
                  <a:extLst>
                    <a:ext uri="{9D8B030D-6E8A-4147-A177-3AD203B41FA5}">
                      <a16:colId xmlns:a16="http://schemas.microsoft.com/office/drawing/2014/main" val="2193681721"/>
                    </a:ext>
                  </a:extLst>
                </a:gridCol>
                <a:gridCol w="1290601">
                  <a:extLst>
                    <a:ext uri="{9D8B030D-6E8A-4147-A177-3AD203B41FA5}">
                      <a16:colId xmlns:a16="http://schemas.microsoft.com/office/drawing/2014/main" val="1726846362"/>
                    </a:ext>
                  </a:extLst>
                </a:gridCol>
                <a:gridCol w="1290601">
                  <a:extLst>
                    <a:ext uri="{9D8B030D-6E8A-4147-A177-3AD203B41FA5}">
                      <a16:colId xmlns:a16="http://schemas.microsoft.com/office/drawing/2014/main" val="1404508215"/>
                    </a:ext>
                  </a:extLst>
                </a:gridCol>
              </a:tblGrid>
              <a:tr h="41545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Алгоритм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ПЛ25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ПЛ50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ПЛ100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ПЛ200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58020"/>
                  </a:ext>
                </a:extLst>
              </a:tr>
              <a:tr h="41545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</a:t>
                      </a:r>
                      <a:r>
                        <a:rPr lang="en-US" sz="1600" dirty="0"/>
                        <a:t>7%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</a:t>
                      </a:r>
                      <a:r>
                        <a:rPr lang="en-US" sz="1600" dirty="0"/>
                        <a:t>.0%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</a:t>
                      </a:r>
                      <a:r>
                        <a:rPr lang="en-US" sz="1600" dirty="0"/>
                        <a:t>.0%</a:t>
                      </a:r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49559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29FD891-39F3-B151-DF92-E869AED3B872}"/>
              </a:ext>
            </a:extLst>
          </p:cNvPr>
          <p:cNvSpPr txBox="1"/>
          <p:nvPr/>
        </p:nvSpPr>
        <p:spPr>
          <a:xfrm>
            <a:off x="1221840" y="1421548"/>
            <a:ext cx="71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Доля распутанных решений (ГА)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94E307-953A-2515-159B-5AD2DAE1D045}"/>
              </a:ext>
            </a:extLst>
          </p:cNvPr>
          <p:cNvSpPr txBox="1"/>
          <p:nvPr/>
        </p:nvSpPr>
        <p:spPr>
          <a:xfrm>
            <a:off x="981808" y="4236216"/>
            <a:ext cx="71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Доля распутанных решений (ФР)</a:t>
            </a:r>
          </a:p>
        </p:txBody>
      </p:sp>
    </p:spTree>
    <p:extLst>
      <p:ext uri="{BB962C8B-B14F-4D97-AF65-F5344CB8AC3E}">
        <p14:creationId xmlns:p14="http://schemas.microsoft.com/office/powerpoint/2010/main" val="30674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6B86B-2E03-4E69-8B67-B032F26E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анализа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D9483-C3F0-4C92-8AEC-290F460DE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7D3D95-61F2-E04B-6952-C3461C90C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00592"/>
            <a:ext cx="2806090" cy="2806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023D66-66D7-17FC-F2C2-474D2CE17CB7}"/>
              </a:ext>
            </a:extLst>
          </p:cNvPr>
          <p:cNvSpPr txBox="1"/>
          <p:nvPr/>
        </p:nvSpPr>
        <p:spPr>
          <a:xfrm>
            <a:off x="1444124" y="4829756"/>
            <a:ext cx="323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Устоявшийся фронт Парето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DB70302-47AF-1E7A-0B24-FBCAAD3A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835099"/>
            <a:ext cx="2797414" cy="27974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F2FB0DD-92F5-0486-870F-B63366901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64" y="835099"/>
            <a:ext cx="2797414" cy="2797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0E642-3FCE-A9C8-7BA3-D44970904CBF}"/>
              </a:ext>
            </a:extLst>
          </p:cNvPr>
          <p:cNvSpPr txBox="1"/>
          <p:nvPr/>
        </p:nvSpPr>
        <p:spPr>
          <a:xfrm>
            <a:off x="6769591" y="1764382"/>
            <a:ext cx="1745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Приближение к фронту Парето</a:t>
            </a:r>
          </a:p>
        </p:txBody>
      </p:sp>
    </p:spTree>
    <p:extLst>
      <p:ext uri="{BB962C8B-B14F-4D97-AF65-F5344CB8AC3E}">
        <p14:creationId xmlns:p14="http://schemas.microsoft.com/office/powerpoint/2010/main" val="128436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6B86B-2E03-4E69-8B67-B032F26E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анализа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D9483-C3F0-4C92-8AEC-290F460DE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0E642-3FCE-A9C8-7BA3-D44970904CBF}"/>
              </a:ext>
            </a:extLst>
          </p:cNvPr>
          <p:cNvSpPr txBox="1"/>
          <p:nvPr/>
        </p:nvSpPr>
        <p:spPr>
          <a:xfrm>
            <a:off x="4615418" y="1774641"/>
            <a:ext cx="3899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Пример решения симметричной задачи о коммивояжере с 100 городами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23D66-66D7-17FC-F2C2-474D2CE17CB7}"/>
              </a:ext>
            </a:extLst>
          </p:cNvPr>
          <p:cNvSpPr txBox="1"/>
          <p:nvPr/>
        </p:nvSpPr>
        <p:spPr>
          <a:xfrm>
            <a:off x="1329981" y="4831481"/>
            <a:ext cx="3198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</a:rPr>
              <a:t>Процесс схождения алгоритма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96BE69-C43E-520F-3812-CC5C8FE09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84" y="3560289"/>
            <a:ext cx="2808000" cy="280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EB9E8A-7AF0-0759-CFF1-CE5864779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6724" y="816761"/>
            <a:ext cx="3311860" cy="331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4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C1D19-330B-4CC1-918D-EC866EC4D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Задачи </a:t>
            </a:r>
            <a:r>
              <a:rPr lang="en-US" dirty="0" err="1"/>
              <a:t>У</a:t>
            </a:r>
            <a:r>
              <a:rPr lang="ru-RU" dirty="0"/>
              <a:t>ИР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2DC5C4-F706-4886-AF63-48997928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35647"/>
            <a:ext cx="7886700" cy="4277440"/>
          </a:xfrm>
        </p:spPr>
        <p:txBody>
          <a:bodyPr anchor="ctr">
            <a:normAutofit/>
          </a:bodyPr>
          <a:lstStyle/>
          <a:p>
            <a:r>
              <a:rPr lang="ru-RU" sz="2000" dirty="0"/>
              <a:t>Разработать новые гибридные генетические алгоритмы и специализированные операторы, адаптированные под специфику задачи.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000" dirty="0"/>
              <a:t>Спроектировать и </a:t>
            </a:r>
            <a:r>
              <a:rPr lang="ru-RU" sz="2000" dirty="0" err="1"/>
              <a:t>программно</a:t>
            </a:r>
            <a:r>
              <a:rPr lang="ru-RU" sz="2000" dirty="0"/>
              <a:t> реализовать систему для гибкого применения и исследования разработанных алгоритмов.</a:t>
            </a:r>
          </a:p>
          <a:p>
            <a:pPr marL="0" indent="0">
              <a:buNone/>
            </a:pPr>
            <a:endParaRPr lang="ru-RU" sz="2000" dirty="0"/>
          </a:p>
          <a:p>
            <a:r>
              <a:rPr lang="ru-RU" sz="2000" dirty="0"/>
              <a:t>Провести серию вычислительных экспериментов для оценки и сравнения эффективности предложенных методов с существующими аналогами.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FA2337-0BE5-47EC-8352-79BCEE0DA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58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A2664-D692-4762-9A26-60AA777F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моделирования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84937D-9D75-4E06-A537-436E4EC18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15</a:t>
            </a:fld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7A4F461C-525F-5EBE-9684-85967CECC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13114"/>
              </p:ext>
            </p:extLst>
          </p:nvPr>
        </p:nvGraphicFramePr>
        <p:xfrm>
          <a:off x="449622" y="791777"/>
          <a:ext cx="8643859" cy="53695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422984">
                  <a:extLst>
                    <a:ext uri="{9D8B030D-6E8A-4147-A177-3AD203B41FA5}">
                      <a16:colId xmlns:a16="http://schemas.microsoft.com/office/drawing/2014/main" val="283906480"/>
                    </a:ext>
                  </a:extLst>
                </a:gridCol>
                <a:gridCol w="6220875">
                  <a:extLst>
                    <a:ext uri="{9D8B030D-6E8A-4147-A177-3AD203B41FA5}">
                      <a16:colId xmlns:a16="http://schemas.microsoft.com/office/drawing/2014/main" val="2859385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Категория операторов</a:t>
                      </a:r>
                    </a:p>
                  </a:txBody>
                  <a:tcPr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Назначение и примеры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5138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Базовые операторы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Основа для исследования. </a:t>
                      </a:r>
                      <a:endParaRPr lang="en-US" sz="1600" b="1" dirty="0"/>
                    </a:p>
                    <a:p>
                      <a:r>
                        <a:rPr lang="ru-RU" sz="1600" dirty="0"/>
                        <a:t>Обеспечивают широкое исследование пространства решений.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Равномерное скрещивание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Равномерная (Р) и Нормальная мутации (Н)</a:t>
                      </a: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06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Специализированные мутации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Учет специфики задачи. </a:t>
                      </a:r>
                      <a:endParaRPr lang="en-US" sz="1600" b="1" dirty="0"/>
                    </a:p>
                    <a:p>
                      <a:r>
                        <a:rPr lang="ru-RU" sz="1600" dirty="0"/>
                        <a:t>Вводят осмысленные изменения, исследуя симметрию и локальные окрестности.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Зеркальная мутация (З)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Процентная мутация (П)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30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Целенаправленные («фиксированные») мутации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Ускорение сходимости. </a:t>
                      </a:r>
                    </a:p>
                    <a:p>
                      <a:r>
                        <a:rPr lang="ru-RU" sz="1600" dirty="0"/>
                        <a:t>Модифицируют только «проблемные» вершины, инцидентные пересекающимся ребрам.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Фиксированная нормальная (ФН)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Фиксированная процентная (ФП)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37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600" dirty="0"/>
                        <a:t>Адаптивные и гибридные операторы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«Умное» поведение. </a:t>
                      </a:r>
                      <a:endParaRPr lang="en-US" sz="1600" b="1" dirty="0"/>
                    </a:p>
                    <a:p>
                      <a:r>
                        <a:rPr lang="ru-RU" sz="1600" dirty="0"/>
                        <a:t>Используют принципы силовых методов (ФР) или меняют стратегию в зависимости от наличия пересечений.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Мутация по вектору натяжения (ВН)</a:t>
                      </a:r>
                      <a:endParaRPr lang="en-US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600" dirty="0"/>
                        <a:t>Адаптивная нормальная мутация (АН)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901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24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A2664-D692-4762-9A26-60AA777F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моделирования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84937D-9D75-4E06-A537-436E4EC18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16</a:t>
            </a:fld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C1D5D0C-9782-F700-E63B-DF85F8093717}"/>
              </a:ext>
            </a:extLst>
          </p:cNvPr>
          <p:cNvGrpSpPr/>
          <p:nvPr/>
        </p:nvGrpSpPr>
        <p:grpSpPr>
          <a:xfrm>
            <a:off x="628649" y="1535108"/>
            <a:ext cx="7886700" cy="818831"/>
            <a:chOff x="628649" y="1078060"/>
            <a:chExt cx="7886700" cy="818831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4E77D8BF-8869-DF6D-19B3-AE563599E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914" y="1078060"/>
              <a:ext cx="5178232" cy="449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2665F0-4BE2-6B9D-57E9-1CD342C6C97F}"/>
                </a:ext>
              </a:extLst>
            </p:cNvPr>
            <p:cNvSpPr txBox="1"/>
            <p:nvPr/>
          </p:nvSpPr>
          <p:spPr>
            <a:xfrm>
              <a:off x="628649" y="1527559"/>
              <a:ext cx="7886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SSGA-FR</a:t>
              </a:r>
              <a:endParaRPr lang="ru-RU" dirty="0">
                <a:latin typeface="+mj-lt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8566909C-F72C-6F0B-AFDA-891B77D7558D}"/>
              </a:ext>
            </a:extLst>
          </p:cNvPr>
          <p:cNvGrpSpPr/>
          <p:nvPr/>
        </p:nvGrpSpPr>
        <p:grpSpPr>
          <a:xfrm>
            <a:off x="628649" y="3009785"/>
            <a:ext cx="7886700" cy="987447"/>
            <a:chOff x="628649" y="2472204"/>
            <a:chExt cx="7886700" cy="987447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CD59407B-3BFD-4AC6-F7D6-923034D43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843" y="2472204"/>
              <a:ext cx="5678374" cy="618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38BC49-FFA5-031E-5E42-28606B2D8E2B}"/>
                </a:ext>
              </a:extLst>
            </p:cNvPr>
            <p:cNvSpPr txBox="1"/>
            <p:nvPr/>
          </p:nvSpPr>
          <p:spPr>
            <a:xfrm>
              <a:off x="628649" y="3090319"/>
              <a:ext cx="7886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FR-NSGA2</a:t>
              </a:r>
              <a:endParaRPr lang="ru-RU" dirty="0">
                <a:latin typeface="+mj-lt"/>
              </a:endParaRP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8095797B-4C52-3B11-88D7-AC434CA8AF3B}"/>
              </a:ext>
            </a:extLst>
          </p:cNvPr>
          <p:cNvGrpSpPr/>
          <p:nvPr/>
        </p:nvGrpSpPr>
        <p:grpSpPr>
          <a:xfrm>
            <a:off x="615508" y="4653079"/>
            <a:ext cx="7912982" cy="934930"/>
            <a:chOff x="628650" y="4336790"/>
            <a:chExt cx="7912982" cy="934930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DE5C0722-63CB-7536-F014-2B369BBD3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4336790"/>
              <a:ext cx="7886699" cy="565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A19424-C6DE-D9C6-4C8D-A173B28C23E4}"/>
                </a:ext>
              </a:extLst>
            </p:cNvPr>
            <p:cNvSpPr txBox="1"/>
            <p:nvPr/>
          </p:nvSpPr>
          <p:spPr>
            <a:xfrm>
              <a:off x="654932" y="4902388"/>
              <a:ext cx="78867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FR-SSGA-NSGA2</a:t>
              </a:r>
              <a:endParaRPr lang="ru-RU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343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A1F4764-97EB-2078-3915-9E4E87773D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3600" b="1" dirty="0"/>
              <a:t>Функциональные</a:t>
            </a: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ru-RU" b="1" dirty="0"/>
              <a:t>Генерация графов</a:t>
            </a:r>
          </a:p>
          <a:p>
            <a:pPr marL="0" indent="0">
              <a:buNone/>
            </a:pPr>
            <a:r>
              <a:rPr lang="ru-RU" dirty="0"/>
              <a:t>Создание как произвольных, так и планарных графов для тестирования.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ru-RU" b="1" dirty="0"/>
              <a:t>Реализация алгоритмов</a:t>
            </a:r>
          </a:p>
          <a:p>
            <a:pPr marL="0" indent="0">
              <a:buNone/>
            </a:pPr>
            <a:r>
              <a:rPr lang="ru-RU" dirty="0"/>
              <a:t>Имплементация всех разработанных генетических операторов и гибридных методов.</a:t>
            </a:r>
          </a:p>
          <a:p>
            <a:pPr marL="0" indent="0">
              <a:buNone/>
            </a:pPr>
            <a:r>
              <a:rPr lang="en-US" b="1" dirty="0"/>
              <a:t>        </a:t>
            </a:r>
            <a:r>
              <a:rPr lang="ru-RU" b="1" dirty="0"/>
              <a:t>Оценка качества решений</a:t>
            </a:r>
          </a:p>
          <a:p>
            <a:pPr marL="0" indent="0">
              <a:buNone/>
            </a:pPr>
            <a:r>
              <a:rPr lang="ru-RU" dirty="0"/>
              <a:t>Расчет ключевых метрик:</a:t>
            </a:r>
          </a:p>
          <a:p>
            <a:pPr marL="0" indent="0">
              <a:buNone/>
            </a:pPr>
            <a:r>
              <a:rPr lang="ru-RU" dirty="0"/>
              <a:t>Количество пересечений ребер.</a:t>
            </a:r>
          </a:p>
          <a:p>
            <a:pPr marL="0" indent="0">
              <a:buNone/>
            </a:pPr>
            <a:r>
              <a:rPr lang="ru-RU" dirty="0"/>
              <a:t>Равномерность расположения вершин.</a:t>
            </a:r>
          </a:p>
          <a:p>
            <a:pPr marL="0" indent="0">
              <a:buNone/>
            </a:pPr>
            <a:r>
              <a:rPr lang="ru-RU" dirty="0"/>
              <a:t>Равномерность углов между смежными ребрами.</a:t>
            </a:r>
          </a:p>
          <a:p>
            <a:pPr marL="0" indent="0">
              <a:buNone/>
            </a:pPr>
            <a:r>
              <a:rPr lang="en-US" b="1" dirty="0"/>
              <a:t>         </a:t>
            </a:r>
            <a:r>
              <a:rPr lang="ru-RU" b="1" dirty="0"/>
              <a:t>Сохранение результатов</a:t>
            </a:r>
          </a:p>
          <a:p>
            <a:pPr marL="0" indent="0">
              <a:buNone/>
            </a:pPr>
            <a:r>
              <a:rPr lang="ru-RU" dirty="0"/>
              <a:t>Логирование прогресса оптимизации и сохранение лучших найденных решений для последующего анализа.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00F6E1-1AAB-B38F-2036-3A362D1EAB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3600" b="1" dirty="0"/>
              <a:t>Нефункциональные</a:t>
            </a:r>
            <a:endParaRPr lang="en-US" sz="3600" b="1" dirty="0"/>
          </a:p>
          <a:p>
            <a:pPr marL="0" indent="0">
              <a:buNone/>
            </a:pPr>
            <a:endParaRPr lang="en-US" sz="3600" b="1" dirty="0"/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ru-RU" b="1" dirty="0"/>
              <a:t>Производительность</a:t>
            </a:r>
          </a:p>
          <a:p>
            <a:pPr marL="0" indent="0">
              <a:buNone/>
            </a:pPr>
            <a:r>
              <a:rPr lang="ru-RU" dirty="0"/>
              <a:t>Способность находить эффективное решение для графов до 200 вершин за приемлемое время (менее 10 минут).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ru-RU" b="1" dirty="0"/>
              <a:t>Модульность и расширяемость</a:t>
            </a:r>
          </a:p>
          <a:p>
            <a:pPr marL="0" indent="0">
              <a:buNone/>
            </a:pPr>
            <a:r>
              <a:rPr lang="ru-RU" dirty="0"/>
              <a:t>Архитектура должна позволять легко добавлять новые алгоритмы, операторы и типы задач без изменения существующего кода.</a:t>
            </a:r>
          </a:p>
          <a:p>
            <a:pPr marL="0" indent="0">
              <a:buNone/>
            </a:pPr>
            <a:r>
              <a:rPr lang="en-US" dirty="0"/>
              <a:t>         </a:t>
            </a:r>
            <a:r>
              <a:rPr lang="ru-RU" b="1" dirty="0"/>
              <a:t>Гибкость конфигурации</a:t>
            </a:r>
          </a:p>
          <a:p>
            <a:pPr marL="0" indent="0">
              <a:buNone/>
            </a:pPr>
            <a:r>
              <a:rPr lang="ru-RU" dirty="0"/>
              <a:t>Возможность тонкой настройки всех параметров генетических алгоритмов (размер популяции, операторы, критерии останова и т.д.).</a:t>
            </a:r>
          </a:p>
          <a:p>
            <a:pPr marL="0" indent="0">
              <a:buNone/>
            </a:pPr>
            <a:r>
              <a:rPr lang="en-US" b="1" dirty="0"/>
              <a:t>         </a:t>
            </a:r>
            <a:r>
              <a:rPr lang="ru-RU" b="1" dirty="0"/>
              <a:t>Удобство исследования и отладки</a:t>
            </a:r>
          </a:p>
          <a:p>
            <a:pPr marL="0" indent="0">
              <a:buNone/>
            </a:pPr>
            <a:r>
              <a:rPr lang="ru-RU" dirty="0"/>
              <a:t>Наличие средств для мониторинга, логирования экспериментов и включение реализаций классических задач для демонстрации и тестирования.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E25E852-0DB8-D133-7781-74784703C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41D5C74-C220-76A5-BFF7-12A596D9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95"/>
            <a:ext cx="7886700" cy="687013"/>
          </a:xfrm>
        </p:spPr>
        <p:txBody>
          <a:bodyPr/>
          <a:lstStyle/>
          <a:p>
            <a:pPr algn="ctr"/>
            <a:r>
              <a:rPr lang="ru-RU" dirty="0"/>
              <a:t>Список требований к программной разработке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A0E9DA-3AAE-EB2F-C97F-F35ED7258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84" y="2260328"/>
            <a:ext cx="319866" cy="3198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E53CC0-C819-9B55-6803-7B779D62E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84" y="4747556"/>
            <a:ext cx="319866" cy="3198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377BA3-4875-E9D2-66F4-ABC15B882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65" y="2420260"/>
            <a:ext cx="319867" cy="3198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19DBABE-B206-59A7-1D74-AD341B549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965" y="3476062"/>
            <a:ext cx="319868" cy="3198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6976FC-6D0C-77F2-F80F-CEA1F9A2B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965" y="4531865"/>
            <a:ext cx="319869" cy="3198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C8113D8-0717-CC37-6993-B72F11609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965" y="1570764"/>
            <a:ext cx="319869" cy="3198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101F3DE-9379-20F3-1B61-567A28E7F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84" y="3156196"/>
            <a:ext cx="319866" cy="31986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3F4F092-A1A5-E5D2-C1DF-2C8808FD3B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84" y="1525599"/>
            <a:ext cx="319866" cy="3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1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5E7167-93AC-45B8-975E-EB300E4C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проектирования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626DD7-7A04-46BC-87B1-4C818B43F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9AB4F4-E4B8-8271-2422-B3875033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94" y="781427"/>
            <a:ext cx="8752506" cy="260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91007B3-2A29-A123-D3CF-C2C14CE5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2" y="3519576"/>
            <a:ext cx="6800355" cy="249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9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859FE-0C84-474E-96A4-72A9CAF3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реализации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7AA394-B5C2-4F01-84A1-584E5DBA3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19</a:t>
            </a:fld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4C32A3C-4F74-A470-50F3-053B5B1D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31098"/>
              </p:ext>
            </p:extLst>
          </p:nvPr>
        </p:nvGraphicFramePr>
        <p:xfrm>
          <a:off x="388999" y="4059698"/>
          <a:ext cx="8729741" cy="830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927">
                  <a:extLst>
                    <a:ext uri="{9D8B030D-6E8A-4147-A177-3AD203B41FA5}">
                      <a16:colId xmlns:a16="http://schemas.microsoft.com/office/drawing/2014/main" val="16509373"/>
                    </a:ext>
                  </a:extLst>
                </a:gridCol>
                <a:gridCol w="785927">
                  <a:extLst>
                    <a:ext uri="{9D8B030D-6E8A-4147-A177-3AD203B41FA5}">
                      <a16:colId xmlns:a16="http://schemas.microsoft.com/office/drawing/2014/main" val="342402535"/>
                    </a:ext>
                  </a:extLst>
                </a:gridCol>
                <a:gridCol w="785927">
                  <a:extLst>
                    <a:ext uri="{9D8B030D-6E8A-4147-A177-3AD203B41FA5}">
                      <a16:colId xmlns:a16="http://schemas.microsoft.com/office/drawing/2014/main" val="2193681721"/>
                    </a:ext>
                  </a:extLst>
                </a:gridCol>
                <a:gridCol w="785927">
                  <a:extLst>
                    <a:ext uri="{9D8B030D-6E8A-4147-A177-3AD203B41FA5}">
                      <a16:colId xmlns:a16="http://schemas.microsoft.com/office/drawing/2014/main" val="1726846362"/>
                    </a:ext>
                  </a:extLst>
                </a:gridCol>
                <a:gridCol w="785927">
                  <a:extLst>
                    <a:ext uri="{9D8B030D-6E8A-4147-A177-3AD203B41FA5}">
                      <a16:colId xmlns:a16="http://schemas.microsoft.com/office/drawing/2014/main" val="1404508215"/>
                    </a:ext>
                  </a:extLst>
                </a:gridCol>
                <a:gridCol w="785927">
                  <a:extLst>
                    <a:ext uri="{9D8B030D-6E8A-4147-A177-3AD203B41FA5}">
                      <a16:colId xmlns:a16="http://schemas.microsoft.com/office/drawing/2014/main" val="629948902"/>
                    </a:ext>
                  </a:extLst>
                </a:gridCol>
                <a:gridCol w="785927">
                  <a:extLst>
                    <a:ext uri="{9D8B030D-6E8A-4147-A177-3AD203B41FA5}">
                      <a16:colId xmlns:a16="http://schemas.microsoft.com/office/drawing/2014/main" val="1614385897"/>
                    </a:ext>
                  </a:extLst>
                </a:gridCol>
                <a:gridCol w="785927">
                  <a:extLst>
                    <a:ext uri="{9D8B030D-6E8A-4147-A177-3AD203B41FA5}">
                      <a16:colId xmlns:a16="http://schemas.microsoft.com/office/drawing/2014/main" val="2546578474"/>
                    </a:ext>
                  </a:extLst>
                </a:gridCol>
                <a:gridCol w="785927">
                  <a:extLst>
                    <a:ext uri="{9D8B030D-6E8A-4147-A177-3AD203B41FA5}">
                      <a16:colId xmlns:a16="http://schemas.microsoft.com/office/drawing/2014/main" val="2532052462"/>
                    </a:ext>
                  </a:extLst>
                </a:gridCol>
                <a:gridCol w="785927">
                  <a:extLst>
                    <a:ext uri="{9D8B030D-6E8A-4147-A177-3AD203B41FA5}">
                      <a16:colId xmlns:a16="http://schemas.microsoft.com/office/drawing/2014/main" val="1131989048"/>
                    </a:ext>
                  </a:extLst>
                </a:gridCol>
                <a:gridCol w="870471">
                  <a:extLst>
                    <a:ext uri="{9D8B030D-6E8A-4147-A177-3AD203B41FA5}">
                      <a16:colId xmlns:a16="http://schemas.microsoft.com/office/drawing/2014/main" val="2399043374"/>
                    </a:ext>
                  </a:extLst>
                </a:gridCol>
              </a:tblGrid>
              <a:tr h="41545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Р</a:t>
                      </a:r>
                    </a:p>
                  </a:txBody>
                  <a:tcPr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Н</a:t>
                      </a:r>
                    </a:p>
                  </a:txBody>
                  <a:tcPr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З</a:t>
                      </a:r>
                    </a:p>
                  </a:txBody>
                  <a:tcPr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П</a:t>
                      </a:r>
                    </a:p>
                  </a:txBody>
                  <a:tcPr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ФР</a:t>
                      </a:r>
                    </a:p>
                  </a:txBody>
                  <a:tcPr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ФН</a:t>
                      </a:r>
                    </a:p>
                  </a:txBody>
                  <a:tcPr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ФП</a:t>
                      </a:r>
                    </a:p>
                  </a:txBody>
                  <a:tcPr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АН</a:t>
                      </a:r>
                    </a:p>
                  </a:txBody>
                  <a:tcPr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КН</a:t>
                      </a:r>
                    </a:p>
                  </a:txBody>
                  <a:tcPr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ВН</a:t>
                      </a:r>
                    </a:p>
                  </a:txBody>
                  <a:tcPr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ФВН</a:t>
                      </a:r>
                    </a:p>
                  </a:txBody>
                  <a:tcPr>
                    <a:solidFill>
                      <a:srgbClr val="537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58020"/>
                  </a:ext>
                </a:extLst>
              </a:tr>
              <a:tr h="41545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306.23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178.31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849.15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315.77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281.08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199.69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335.62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246.54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154.85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623.08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1094.31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495596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97042AAA-4678-D66A-010B-19C9467E6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49637"/>
              </p:ext>
            </p:extLst>
          </p:nvPr>
        </p:nvGraphicFramePr>
        <p:xfrm>
          <a:off x="1527812" y="1790880"/>
          <a:ext cx="6140939" cy="830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277">
                  <a:extLst>
                    <a:ext uri="{9D8B030D-6E8A-4147-A177-3AD203B41FA5}">
                      <a16:colId xmlns:a16="http://schemas.microsoft.com/office/drawing/2014/main" val="16509373"/>
                    </a:ext>
                  </a:extLst>
                </a:gridCol>
                <a:gridCol w="877277">
                  <a:extLst>
                    <a:ext uri="{9D8B030D-6E8A-4147-A177-3AD203B41FA5}">
                      <a16:colId xmlns:a16="http://schemas.microsoft.com/office/drawing/2014/main" val="342402535"/>
                    </a:ext>
                  </a:extLst>
                </a:gridCol>
                <a:gridCol w="877277">
                  <a:extLst>
                    <a:ext uri="{9D8B030D-6E8A-4147-A177-3AD203B41FA5}">
                      <a16:colId xmlns:a16="http://schemas.microsoft.com/office/drawing/2014/main" val="2193681721"/>
                    </a:ext>
                  </a:extLst>
                </a:gridCol>
                <a:gridCol w="877277">
                  <a:extLst>
                    <a:ext uri="{9D8B030D-6E8A-4147-A177-3AD203B41FA5}">
                      <a16:colId xmlns:a16="http://schemas.microsoft.com/office/drawing/2014/main" val="1726846362"/>
                    </a:ext>
                  </a:extLst>
                </a:gridCol>
                <a:gridCol w="877277">
                  <a:extLst>
                    <a:ext uri="{9D8B030D-6E8A-4147-A177-3AD203B41FA5}">
                      <a16:colId xmlns:a16="http://schemas.microsoft.com/office/drawing/2014/main" val="1404508215"/>
                    </a:ext>
                  </a:extLst>
                </a:gridCol>
                <a:gridCol w="877277">
                  <a:extLst>
                    <a:ext uri="{9D8B030D-6E8A-4147-A177-3AD203B41FA5}">
                      <a16:colId xmlns:a16="http://schemas.microsoft.com/office/drawing/2014/main" val="1611544012"/>
                    </a:ext>
                  </a:extLst>
                </a:gridCol>
                <a:gridCol w="877277">
                  <a:extLst>
                    <a:ext uri="{9D8B030D-6E8A-4147-A177-3AD203B41FA5}">
                      <a16:colId xmlns:a16="http://schemas.microsoft.com/office/drawing/2014/main" val="2582272730"/>
                    </a:ext>
                  </a:extLst>
                </a:gridCol>
              </a:tblGrid>
              <a:tr h="41545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</a:t>
                      </a:r>
                      <a:r>
                        <a:rPr lang="en-US" sz="1600" dirty="0"/>
                        <a:t>20</a:t>
                      </a:r>
                      <a:endParaRPr lang="ru-RU" sz="1600" dirty="0"/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0.</a:t>
                      </a:r>
                      <a:r>
                        <a:rPr lang="en-US" sz="1600" dirty="0"/>
                        <a:t>25</a:t>
                      </a:r>
                      <a:endParaRPr lang="ru-RU" sz="1600" dirty="0"/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0.</a:t>
                      </a:r>
                      <a:r>
                        <a:rPr lang="en-US" sz="1600" dirty="0"/>
                        <a:t>30</a:t>
                      </a:r>
                      <a:endParaRPr lang="ru-RU" sz="1600" dirty="0"/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0.</a:t>
                      </a:r>
                      <a:r>
                        <a:rPr lang="en-US" sz="1600" dirty="0"/>
                        <a:t>35</a:t>
                      </a:r>
                      <a:endParaRPr lang="ru-RU" sz="1600" dirty="0"/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0.</a:t>
                      </a:r>
                      <a:r>
                        <a:rPr lang="en-US" sz="1600" dirty="0"/>
                        <a:t>40</a:t>
                      </a:r>
                      <a:endParaRPr lang="ru-RU" sz="1600" dirty="0"/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0.</a:t>
                      </a:r>
                      <a:r>
                        <a:rPr lang="en-US" sz="1600" dirty="0"/>
                        <a:t>45</a:t>
                      </a:r>
                      <a:endParaRPr lang="ru-RU" sz="1600" dirty="0"/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0.</a:t>
                      </a:r>
                      <a:r>
                        <a:rPr lang="en-US" sz="1600" dirty="0"/>
                        <a:t>50</a:t>
                      </a:r>
                      <a:endParaRPr lang="ru-RU" sz="1600" dirty="0"/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58020"/>
                  </a:ext>
                </a:extLst>
              </a:tr>
              <a:tr h="415452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319.67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319.67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312.20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308.20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304.11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307.67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320.97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4955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70B1B7F-D062-4687-D20C-74CF2692A2C3}"/>
              </a:ext>
            </a:extLst>
          </p:cNvPr>
          <p:cNvSpPr txBox="1"/>
          <p:nvPr/>
        </p:nvSpPr>
        <p:spPr>
          <a:xfrm>
            <a:off x="535105" y="1386184"/>
            <a:ext cx="8126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Среднее количество пересечений ребер для разных коэффициентов скрещивания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FE340-A5B7-2F32-6C40-1A7C721E9D8E}"/>
              </a:ext>
            </a:extLst>
          </p:cNvPr>
          <p:cNvSpPr txBox="1"/>
          <p:nvPr/>
        </p:nvSpPr>
        <p:spPr>
          <a:xfrm>
            <a:off x="508824" y="3650951"/>
            <a:ext cx="8126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Среднее количество пересечений ребер для разных операторов мутации</a:t>
            </a:r>
          </a:p>
        </p:txBody>
      </p:sp>
    </p:spTree>
    <p:extLst>
      <p:ext uri="{BB962C8B-B14F-4D97-AF65-F5344CB8AC3E}">
        <p14:creationId xmlns:p14="http://schemas.microsoft.com/office/powerpoint/2010/main" val="1750056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202C55-90FC-4F03-9B69-0EB83398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Реферат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81C50F-E29F-4C4B-B814-44C06F435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28579760-25CB-61A2-39BE-FBDBEBEA8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25882"/>
            <a:ext cx="7886700" cy="5251085"/>
          </a:xfrm>
        </p:spPr>
        <p:txBody>
          <a:bodyPr anchor="ctr">
            <a:noAutofit/>
          </a:bodyPr>
          <a:lstStyle/>
          <a:p>
            <a:pPr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>
                <a:ea typeface="Times New Roman" panose="02020603050405020304" pitchFamily="18" charset="0"/>
                <a:cs typeface="Arial" panose="020B0604020202020204" pitchFamily="34" charset="0"/>
              </a:rPr>
              <a:t>Пояснительная записка содержит 75 страниц. Количество источников – 16. Количество рисунков – 33. Количество таблиц – 11.</a:t>
            </a:r>
          </a:p>
          <a:p>
            <a:pPr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endParaRPr lang="ru-RU" sz="20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>
                <a:ea typeface="Times New Roman" panose="02020603050405020304" pitchFamily="18" charset="0"/>
                <a:cs typeface="Arial" panose="020B0604020202020204" pitchFamily="34" charset="0"/>
              </a:rPr>
              <a:t>Ключевые слова: генетические алгоритмы, многокритериальная оптимизация, теория графов, укладка графов.</a:t>
            </a:r>
          </a:p>
          <a:p>
            <a:pPr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ru-RU" sz="2000" dirty="0"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2000" dirty="0">
                <a:ea typeface="Times New Roman" panose="02020603050405020304" pitchFamily="18" charset="0"/>
                <a:cs typeface="Arial" panose="020B0604020202020204" pitchFamily="34" charset="0"/>
              </a:rPr>
              <a:t>Целью данной работы является разработка системы, реализующей генетический алгоритм, и применение ее к расположению вершин графа на плоскости.</a:t>
            </a:r>
          </a:p>
        </p:txBody>
      </p:sp>
    </p:spTree>
    <p:extLst>
      <p:ext uri="{BB962C8B-B14F-4D97-AF65-F5344CB8AC3E}">
        <p14:creationId xmlns:p14="http://schemas.microsoft.com/office/powerpoint/2010/main" val="2490735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859FE-0C84-474E-96A4-72A9CAF3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реализации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7AA394-B5C2-4F01-84A1-584E5DBA3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EB0A5-C3C1-F695-D1B9-1B4EAED7423A}"/>
              </a:ext>
            </a:extLst>
          </p:cNvPr>
          <p:cNvSpPr txBox="1"/>
          <p:nvPr/>
        </p:nvSpPr>
        <p:spPr>
          <a:xfrm>
            <a:off x="1177600" y="1122100"/>
            <a:ext cx="71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Среднее количество пересечений ребер (новые алгоритмы)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E67B1F7F-4785-362B-0BE3-04FE9AB65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585968"/>
              </p:ext>
            </p:extLst>
          </p:nvPr>
        </p:nvGraphicFramePr>
        <p:xfrm>
          <a:off x="434465" y="1532018"/>
          <a:ext cx="8666654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22">
                  <a:extLst>
                    <a:ext uri="{9D8B030D-6E8A-4147-A177-3AD203B41FA5}">
                      <a16:colId xmlns:a16="http://schemas.microsoft.com/office/drawing/2014/main" val="2937420144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770244438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3806108169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804565543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205453917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788526798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2370233764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3773335534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509623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Алгоритм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ПЛ25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ПР25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ПЛ50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ПР50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ПЛ100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ПР100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ПЛ200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ПР200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75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SSGA-FR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17.87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159.89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53.97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711.33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137.78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2542.56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370.78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10222.56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54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FR-NSGA2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90.33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379.33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1621.22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43.56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6575.22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72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FR-SSGA-NSGA2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3.84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82.11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31.87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355.78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75.67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1582.78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861.00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7095.89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77404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598B6C8-6154-6D97-F8EF-503224655EDC}"/>
              </a:ext>
            </a:extLst>
          </p:cNvPr>
          <p:cNvSpPr txBox="1"/>
          <p:nvPr/>
        </p:nvSpPr>
        <p:spPr>
          <a:xfrm>
            <a:off x="1008090" y="3695303"/>
            <a:ext cx="71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Доля распутанных решений (новые алгоритмы)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BE2B2470-A4D3-1E68-087C-0DFF1FF68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262549"/>
              </p:ext>
            </p:extLst>
          </p:nvPr>
        </p:nvGraphicFramePr>
        <p:xfrm>
          <a:off x="2108681" y="4105220"/>
          <a:ext cx="4926638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622">
                  <a:extLst>
                    <a:ext uri="{9D8B030D-6E8A-4147-A177-3AD203B41FA5}">
                      <a16:colId xmlns:a16="http://schemas.microsoft.com/office/drawing/2014/main" val="2937420144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770244438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1804565543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788526798"/>
                    </a:ext>
                  </a:extLst>
                </a:gridCol>
                <a:gridCol w="935004">
                  <a:extLst>
                    <a:ext uri="{9D8B030D-6E8A-4147-A177-3AD203B41FA5}">
                      <a16:colId xmlns:a16="http://schemas.microsoft.com/office/drawing/2014/main" val="37733355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Алгоритм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ПЛ25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ПЛ50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ПЛ100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ПЛ200</a:t>
                      </a:r>
                    </a:p>
                  </a:txBody>
                  <a:tcPr anchor="ctr">
                    <a:solidFill>
                      <a:srgbClr val="537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753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SSGA-FR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r>
                        <a:rPr lang="ru-RU" sz="1400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8549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FR-NSGA2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44%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72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FR-SSGA-NSGA2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74%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3774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298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859FE-0C84-474E-96A4-72A9CAF3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реализации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7AA394-B5C2-4F01-84A1-584E5DBA3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21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0E28C7-0B8F-E42E-5AF4-349EE6477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34" y="1523027"/>
            <a:ext cx="8758666" cy="3503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4527C-F278-7251-7937-F70F3D316E72}"/>
              </a:ext>
            </a:extLst>
          </p:cNvPr>
          <p:cNvSpPr txBox="1"/>
          <p:nvPr/>
        </p:nvSpPr>
        <p:spPr>
          <a:xfrm>
            <a:off x="1174475" y="5122068"/>
            <a:ext cx="71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  <a:ea typeface="Times New Roman" panose="02020603050405020304" pitchFamily="18" charset="0"/>
              </a:rPr>
              <a:t>Среднее количество пересечений ребер (все алгоритмы)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1476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859FE-0C84-474E-96A4-72A9CAF3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реализации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7AA394-B5C2-4F01-84A1-584E5DBA3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4527C-F278-7251-7937-F70F3D316E72}"/>
              </a:ext>
            </a:extLst>
          </p:cNvPr>
          <p:cNvSpPr txBox="1"/>
          <p:nvPr/>
        </p:nvSpPr>
        <p:spPr>
          <a:xfrm>
            <a:off x="1164184" y="5187432"/>
            <a:ext cx="71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  <a:ea typeface="Times New Roman" panose="02020603050405020304" pitchFamily="18" charset="0"/>
              </a:rPr>
              <a:t>Доля распутанных решений (все алгоритмы)</a:t>
            </a:r>
            <a:endParaRPr lang="ru-RU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3F0254-02B7-179C-65C1-C546CA26C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3" y="1091536"/>
            <a:ext cx="8779247" cy="40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02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859FE-0C84-474E-96A4-72A9CAF3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реализации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7AA394-B5C2-4F01-84A1-584E5DBA3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4527C-F278-7251-7937-F70F3D316E72}"/>
              </a:ext>
            </a:extLst>
          </p:cNvPr>
          <p:cNvSpPr txBox="1"/>
          <p:nvPr/>
        </p:nvSpPr>
        <p:spPr>
          <a:xfrm>
            <a:off x="6560318" y="3295937"/>
            <a:ext cx="2123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+mj-lt"/>
                <a:ea typeface="Times New Roman" panose="02020603050405020304" pitchFamily="18" charset="0"/>
              </a:rPr>
              <a:t>У</a:t>
            </a:r>
            <a:r>
              <a:rPr lang="ru-RU" dirty="0">
                <a:latin typeface="+mj-lt"/>
                <a:ea typeface="Times New Roman" panose="02020603050405020304" pitchFamily="18" charset="0"/>
              </a:rPr>
              <a:t>кладка ПЛ200 с помощью 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FR-NSGA2</a:t>
            </a:r>
            <a:endParaRPr lang="ru-RU" dirty="0">
              <a:latin typeface="+mj-lt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8358CF-2804-BFAF-BEBC-3C7FD31D8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078" y="816982"/>
            <a:ext cx="5604240" cy="560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0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859FE-0C84-474E-96A4-72A9CAF3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реализации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37AA394-B5C2-4F01-84A1-584E5DBA3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24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804780-7012-62E4-6DE8-87FAD796CF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39" y="918714"/>
            <a:ext cx="5414492" cy="5414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CAC5F-1A1A-8C8B-AC6F-41F9212E1099}"/>
              </a:ext>
            </a:extLst>
          </p:cNvPr>
          <p:cNvSpPr txBox="1"/>
          <p:nvPr/>
        </p:nvSpPr>
        <p:spPr>
          <a:xfrm>
            <a:off x="5775058" y="3345377"/>
            <a:ext cx="2740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  <a:ea typeface="Times New Roman" panose="02020603050405020304" pitchFamily="18" charset="0"/>
              </a:rPr>
              <a:t>Проекция фронта Парето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9148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470E8A-0BFF-40FC-AF15-C98AA812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34DA04-64EE-4D42-8E87-D1252CF26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2000" dirty="0"/>
              <a:t>Цель работы — разработка и исследование гибридных генетических алгоритмов для укладки графов — достигнута.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В ходе работы были решены все поставленные задачи и получены следующие результаты.</a:t>
            </a:r>
          </a:p>
          <a:p>
            <a:r>
              <a:rPr lang="ru-RU" sz="2000" dirty="0"/>
              <a:t>Проведен анализ и сформулирована математическая постановка задачи.</a:t>
            </a:r>
          </a:p>
          <a:p>
            <a:r>
              <a:rPr lang="ru-RU" sz="2000" dirty="0"/>
              <a:t>Определены ключевые критерии оптимизации (минимизация пересечений, равномерность расположения вершин и углов).</a:t>
            </a:r>
          </a:p>
          <a:p>
            <a:r>
              <a:rPr lang="ru-RU" sz="2000" dirty="0"/>
              <a:t>Разработаны новые гибридные генетические алгоритмы и операторы.</a:t>
            </a:r>
          </a:p>
          <a:p>
            <a:r>
              <a:rPr lang="ru-RU" sz="2000" dirty="0"/>
              <a:t>Создан набор из 12 операторов, включая целенаправленные и адаптивные.</a:t>
            </a:r>
          </a:p>
          <a:p>
            <a:r>
              <a:rPr lang="ru-RU" sz="2000" dirty="0"/>
              <a:t>Спроектированы гибридные алгоритмы, из которых </a:t>
            </a:r>
            <a:r>
              <a:rPr lang="en-US" sz="2000" dirty="0"/>
              <a:t>FR-NSGA2 </a:t>
            </a:r>
            <a:r>
              <a:rPr lang="ru-RU" sz="2000" dirty="0"/>
              <a:t>показал наилучшую эффективность.</a:t>
            </a:r>
          </a:p>
          <a:p>
            <a:r>
              <a:rPr lang="ru-RU" sz="2000" dirty="0"/>
              <a:t>Спроектирована и реализована модульная программная библиотека на языке </a:t>
            </a:r>
            <a:r>
              <a:rPr lang="en-US" sz="2000" dirty="0"/>
              <a:t>Go.</a:t>
            </a:r>
          </a:p>
          <a:p>
            <a:r>
              <a:rPr lang="ru-RU" sz="2000" dirty="0"/>
              <a:t>Ключевым результатом является готовый к использованию, гибкий и расширяемый инструмент для дальнейших исследований.</a:t>
            </a:r>
          </a:p>
          <a:p>
            <a:r>
              <a:rPr lang="ru-RU" sz="2000" dirty="0"/>
              <a:t>Проведено экспериментальное сравнение, доказавшее эффективность предложенных методов.</a:t>
            </a:r>
          </a:p>
          <a:p>
            <a:r>
              <a:rPr lang="ru-RU" sz="2000" dirty="0"/>
              <a:t>Подтверждено, что гибридный алгоритм </a:t>
            </a:r>
            <a:r>
              <a:rPr lang="en-US" sz="2000" dirty="0"/>
              <a:t>FR-NSGA2 </a:t>
            </a:r>
            <a:r>
              <a:rPr lang="ru-RU" sz="2000" dirty="0"/>
              <a:t>значительно превосходит существующие аналоги, успешно решая задачу укладки для графов до 200 вершин.</a:t>
            </a:r>
          </a:p>
          <a:p>
            <a:pPr marL="0" indent="0">
              <a:buNone/>
            </a:pPr>
            <a:r>
              <a:rPr lang="ru-RU" sz="2000" dirty="0"/>
              <a:t>Таким образом, все поставленные задачи выполнены, что подтверждает значимость проделанной работы.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D75472-FE73-482B-BBF9-3BAD5BF45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4049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073F24-EC6D-43D3-9B5C-77330BE4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BE0A13-EBBD-48DB-AF3F-8247DFA9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2000" dirty="0"/>
              <a:t>1.</a:t>
            </a:r>
            <a:r>
              <a:rPr lang="en-US" sz="2000" dirty="0"/>
              <a:t> </a:t>
            </a:r>
            <a:r>
              <a:rPr lang="ru-RU" sz="2000" dirty="0"/>
              <a:t>Гладков Л.А., Курейчик В.В., Курейчик В.М. Генетические алгоритмы. Москва: </a:t>
            </a:r>
            <a:r>
              <a:rPr lang="ru-RU" sz="2000" dirty="0" err="1"/>
              <a:t>Физматлит</a:t>
            </a:r>
            <a:r>
              <a:rPr lang="ru-RU" sz="2000" dirty="0"/>
              <a:t>, 2022. 368с с.</a:t>
            </a:r>
          </a:p>
          <a:p>
            <a:pPr marL="0" indent="0">
              <a:buNone/>
            </a:pPr>
            <a:r>
              <a:rPr lang="en-US" sz="2000" dirty="0"/>
              <a:t>2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ru-RU" sz="2000" dirty="0"/>
              <a:t>Чумаченко А.А., </a:t>
            </a:r>
            <a:r>
              <a:rPr lang="ru-RU" sz="2000" dirty="0" err="1"/>
              <a:t>Шадричева</a:t>
            </a:r>
            <a:r>
              <a:rPr lang="ru-RU" sz="2000" dirty="0"/>
              <a:t> М.С. Триангуляция Делоне // АЛЛЕЯ НАУКИ, Т. 1, 2017. С. 413-415.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3</a:t>
            </a:r>
            <a:r>
              <a:rPr lang="ru-RU" sz="2000" dirty="0"/>
              <a:t>.</a:t>
            </a:r>
            <a:r>
              <a:rPr lang="en-US" sz="2000" dirty="0"/>
              <a:t> Eckart Z., </a:t>
            </a:r>
            <a:r>
              <a:rPr lang="en-US" sz="2000" dirty="0" err="1"/>
              <a:t>Kalyanmoy</a:t>
            </a:r>
            <a:r>
              <a:rPr lang="en-US" sz="2000" dirty="0"/>
              <a:t> D., Lothar T. Comparison of </a:t>
            </a:r>
            <a:r>
              <a:rPr lang="en-US" sz="2000" dirty="0" err="1"/>
              <a:t>multiobjective</a:t>
            </a:r>
            <a:r>
              <a:rPr lang="en-US" sz="2000" dirty="0"/>
              <a:t> evolutionary algorithms: empirical results. // Evolutionary Computation. 2000. </a:t>
            </a:r>
            <a:r>
              <a:rPr lang="ru-RU" sz="2000" dirty="0"/>
              <a:t>Т. 8(2). С. 173–195.</a:t>
            </a:r>
          </a:p>
          <a:p>
            <a:pPr marL="0" indent="0">
              <a:buNone/>
            </a:pPr>
            <a:r>
              <a:rPr lang="en-US" sz="2000" dirty="0"/>
              <a:t>4. </a:t>
            </a:r>
            <a:r>
              <a:rPr lang="en-US" sz="2000" dirty="0" err="1"/>
              <a:t>Fruchterman</a:t>
            </a:r>
            <a:r>
              <a:rPr lang="en-US" sz="2000" dirty="0"/>
              <a:t> T.M.J., </a:t>
            </a:r>
            <a:r>
              <a:rPr lang="en-US" sz="2000" dirty="0" err="1"/>
              <a:t>Reingold</a:t>
            </a:r>
            <a:r>
              <a:rPr lang="en-US" sz="2000" dirty="0"/>
              <a:t> E.M. Graph drawing by force-directed placement // Software: Practice and Experience. November 1991. </a:t>
            </a:r>
            <a:r>
              <a:rPr lang="ru-RU" sz="2000" dirty="0"/>
              <a:t>Т. 21(11). С. 1129-1164.</a:t>
            </a:r>
          </a:p>
          <a:p>
            <a:pPr marL="0" indent="0">
              <a:buNone/>
            </a:pPr>
            <a:r>
              <a:rPr lang="en-US" sz="2000" dirty="0"/>
              <a:t>5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en-US" sz="2000" dirty="0" err="1"/>
              <a:t>Vose</a:t>
            </a:r>
            <a:r>
              <a:rPr lang="en-US" sz="2000" dirty="0"/>
              <a:t> M.D. The simple genetic algorithm: foundations and theory. MIT press, 1999.</a:t>
            </a:r>
          </a:p>
          <a:p>
            <a:pPr marL="0" indent="0">
              <a:buNone/>
            </a:pPr>
            <a:r>
              <a:rPr lang="en-US" sz="2000" dirty="0"/>
              <a:t>6. </a:t>
            </a:r>
            <a:r>
              <a:rPr lang="en-US" sz="2000" dirty="0" err="1"/>
              <a:t>Agapie</a:t>
            </a:r>
            <a:r>
              <a:rPr lang="en-US" sz="2000" dirty="0"/>
              <a:t> A., Wright A.H. Theoretical analysis of steady state genetic algorithms // Applications of mathematics. 2014. </a:t>
            </a:r>
            <a:r>
              <a:rPr lang="ru-RU" sz="2000" dirty="0"/>
              <a:t>Т. 59. С. 509-525.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7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en-US" sz="2000" dirty="0" err="1"/>
              <a:t>Kalyanmoy</a:t>
            </a:r>
            <a:r>
              <a:rPr lang="en-US" sz="2000" dirty="0"/>
              <a:t> D., Samir A., Amrit P., </a:t>
            </a:r>
            <a:r>
              <a:rPr lang="en-US" sz="2000" dirty="0" err="1"/>
              <a:t>Meyarivan</a:t>
            </a:r>
            <a:r>
              <a:rPr lang="en-US" sz="2000" dirty="0"/>
              <a:t> T. International conference on parallel problem solving from nature // A fast elitist non-dominated sorting genetic algorithm for multi-objective optimization: NSGA-II. Berlin. 2000. </a:t>
            </a:r>
            <a:r>
              <a:rPr lang="ru-RU" sz="2000" dirty="0"/>
              <a:t>С. 849-858.</a:t>
            </a:r>
          </a:p>
          <a:p>
            <a:pPr marL="0" indent="0">
              <a:buNone/>
            </a:pPr>
            <a:r>
              <a:rPr lang="en-US" sz="2000" dirty="0"/>
              <a:t>8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en-US" sz="2000" dirty="0" err="1"/>
              <a:t>Zitzler</a:t>
            </a:r>
            <a:r>
              <a:rPr lang="en-US" sz="2000" dirty="0"/>
              <a:t> E., </a:t>
            </a:r>
            <a:r>
              <a:rPr lang="en-US" sz="2000" dirty="0" err="1"/>
              <a:t>Laumanns</a:t>
            </a:r>
            <a:r>
              <a:rPr lang="en-US" sz="2000" dirty="0"/>
              <a:t> M., Thiele L. SPEA2: Improving the strength Pareto evolutionary algorithm // TIK Report. May 2001. </a:t>
            </a:r>
            <a:r>
              <a:rPr lang="ru-RU" sz="2000" dirty="0"/>
              <a:t>Т. 103.</a:t>
            </a:r>
          </a:p>
          <a:p>
            <a:pPr marL="0" indent="0">
              <a:buNone/>
            </a:pPr>
            <a:r>
              <a:rPr lang="en-US" sz="2000" dirty="0"/>
              <a:t>9</a:t>
            </a:r>
            <a:r>
              <a:rPr lang="ru-RU" sz="2000" dirty="0"/>
              <a:t>.</a:t>
            </a:r>
            <a:r>
              <a:rPr lang="en-US" sz="2000" dirty="0"/>
              <a:t> </a:t>
            </a:r>
            <a:r>
              <a:rPr lang="en-US" sz="2000" dirty="0" err="1"/>
              <a:t>Syswerda</a:t>
            </a:r>
            <a:r>
              <a:rPr lang="en-US" sz="2000" dirty="0"/>
              <a:t> G. Proc. 3rd Intl Conference on Genetic Algorithms 1989 // Uniform Crossover in Genetic Algorithms. 1989. </a:t>
            </a:r>
            <a:r>
              <a:rPr lang="ru-RU" sz="2000" dirty="0"/>
              <a:t>Т. 3.</a:t>
            </a:r>
          </a:p>
          <a:p>
            <a:pPr marL="0" indent="0">
              <a:buNone/>
            </a:pPr>
            <a:r>
              <a:rPr lang="en-US" sz="2000" dirty="0"/>
              <a:t>10. </a:t>
            </a:r>
            <a:r>
              <a:rPr lang="en-US" sz="2000" dirty="0" err="1"/>
              <a:t>Vrajitoru</a:t>
            </a:r>
            <a:r>
              <a:rPr lang="en-US" sz="2000" dirty="0"/>
              <a:t> D., El-</a:t>
            </a:r>
            <a:r>
              <a:rPr lang="en-US" sz="2000" dirty="0" err="1"/>
              <a:t>Gamil</a:t>
            </a:r>
            <a:r>
              <a:rPr lang="en-US" sz="2000" dirty="0"/>
              <a:t> B..R. Genetic algorithms for graph layouts with geometric constraints // Computational Intelligence., 2006. </a:t>
            </a:r>
            <a:r>
              <a:rPr lang="ru-RU" sz="2000" dirty="0"/>
              <a:t>С. 66-71.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86E03B-A1D1-49B5-9182-3A8C3716AA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2664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9CC55E-4EB3-4177-9E4C-130DE6DB2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27</a:t>
            </a:fld>
            <a:endParaRPr lang="ru-RU" dirty="0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C37417D-261B-F622-9A48-4CABA9653555}"/>
              </a:ext>
            </a:extLst>
          </p:cNvPr>
          <p:cNvGrpSpPr/>
          <p:nvPr/>
        </p:nvGrpSpPr>
        <p:grpSpPr>
          <a:xfrm>
            <a:off x="2541123" y="813344"/>
            <a:ext cx="4061754" cy="4799653"/>
            <a:chOff x="2541123" y="1054274"/>
            <a:chExt cx="4061754" cy="47996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3D3152-8D9F-F60E-9A3F-50990DBC65D8}"/>
                </a:ext>
              </a:extLst>
            </p:cNvPr>
            <p:cNvSpPr txBox="1"/>
            <p:nvPr/>
          </p:nvSpPr>
          <p:spPr>
            <a:xfrm>
              <a:off x="2677891" y="1054274"/>
              <a:ext cx="37882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200" dirty="0">
                  <a:latin typeface="Arial Black" panose="020B0A04020102020204" pitchFamily="34" charset="0"/>
                </a:rPr>
                <a:t>Спасибо за внимание!</a:t>
              </a: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1BA692F0-3962-8DBF-3F83-41AA7E6B6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41123" y="1792173"/>
              <a:ext cx="4061754" cy="4061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61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A039B94-5745-C01C-2FD0-BD248DC194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>
                <a:cs typeface="Arial" panose="020B0604020202020204" pitchFamily="34" charset="0"/>
              </a:rPr>
              <a:t>Графы представляют собой фундаментальный математический инструмент для моделирования сложных систем, находящий широкое применение в биоинформатике (анализ белковых взаимодействий, генетических сетей), социологии (визуализация социальных связей), информационных технологиях (проектирование компьютерных сетей, баз данных, схемотехника) и анализе больших данных (представление зависимостей и структур). Эффективная визуализация графов значительно улучшает читаемость и интерпретацию данных, делая сложные взаимосвязи интуитивно понятными.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2B304A92-2B67-5603-748E-496939A79D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597025"/>
            <a:ext cx="3886200" cy="3886200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DDF1B9C-E3F8-E2D3-873D-09858AA3A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8F2C8C77-C111-8795-10CD-602A0371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96"/>
            <a:ext cx="7886700" cy="687013"/>
          </a:xfrm>
        </p:spPr>
        <p:txBody>
          <a:bodyPr/>
          <a:lstStyle/>
          <a:p>
            <a:pPr algn="ctr"/>
            <a:r>
              <a:rPr lang="ru-RU" sz="2800" dirty="0"/>
              <a:t>Актуальность работы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495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FB7A8-1E1A-4244-806F-8D6E13DF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Цель УИР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EAFB75-0049-4183-BEAC-83102205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Разработка и исследование генетических алгоритмов для эффективного решения многокритериальной задачи укладки графов на плоскости.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Для достижения поставленной цели были решены следующие задачи.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Разработать новые гибридные генетические алгоритмы и специализированные операторы, адаптированные для одновременной оптимизации нескольких эстетических критериев укладки графа.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Спроектировать и реализовать модульную программную систему (библиотеку), позволяющую гибко настраивать и применять разработанные алгоритмы для проведения экспериментальных исследований.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Провести экспериментальное сравнение разработанных алгоритмов с существующими аналогами, доказать их эффективность и выявить оптимальные параметры для решения задачи.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09E31F2-6CA6-4B6F-B7C2-671F4B631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8203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6B86B-2E03-4E69-8B67-B032F26E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анализа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D9483-C3F0-4C92-8AEC-290F460DE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47C672-E52B-CDB3-F796-8894FCB68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781976"/>
            <a:ext cx="2700000" cy="2700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B76329-A902-9FAC-9F8B-DB4EE4606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325" y="3315410"/>
            <a:ext cx="2700000" cy="2700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7B1E971-D0BE-1C44-7459-5A23CD19D5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25" y="3315496"/>
            <a:ext cx="2700000" cy="27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7D11A8-42AF-E721-A129-61D5974E552D}"/>
              </a:ext>
            </a:extLst>
          </p:cNvPr>
          <p:cNvSpPr txBox="1"/>
          <p:nvPr/>
        </p:nvSpPr>
        <p:spPr>
          <a:xfrm>
            <a:off x="628650" y="3540845"/>
            <a:ext cx="270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  <a:ea typeface="Times New Roman" panose="02020603050405020304" pitchFamily="18" charset="0"/>
              </a:rPr>
              <a:t>Произвольный граф с 50 вершинами и 150 ребрами (ПР50)</a:t>
            </a:r>
            <a:r>
              <a:rPr lang="ru-RU" dirty="0">
                <a:latin typeface="+mj-lt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874A2-D10E-D111-7E38-65E1C6AB8A28}"/>
              </a:ext>
            </a:extLst>
          </p:cNvPr>
          <p:cNvSpPr txBox="1"/>
          <p:nvPr/>
        </p:nvSpPr>
        <p:spPr>
          <a:xfrm>
            <a:off x="3536325" y="2738996"/>
            <a:ext cx="540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+mj-lt"/>
                <a:ea typeface="Times New Roman" panose="02020603050405020304" pitchFamily="18" charset="0"/>
              </a:rPr>
              <a:t>Плоская и произвольная укладки планарного графа с 50 вершинами (ПЛ50)</a:t>
            </a:r>
            <a:r>
              <a:rPr lang="ru-RU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2447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6B86B-2E03-4E69-8B67-B032F26E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анализа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D9483-C3F0-4C92-8AEC-290F460DE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B7BC-2D79-013B-E7A0-96B67E1ADA1B}"/>
              </a:ext>
            </a:extLst>
          </p:cNvPr>
          <p:cNvSpPr txBox="1"/>
          <p:nvPr/>
        </p:nvSpPr>
        <p:spPr>
          <a:xfrm>
            <a:off x="1221840" y="5874805"/>
            <a:ext cx="71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  <a:ea typeface="Times New Roman" panose="02020603050405020304" pitchFamily="18" charset="0"/>
              </a:rPr>
              <a:t>Зависимость количества пересечений ребер от времени для ГА (ПЛ200)</a:t>
            </a:r>
            <a:endParaRPr lang="ru-RU" dirty="0"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54EB28-BD85-7688-BAAC-6260165BCB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3" y="799654"/>
            <a:ext cx="7612309" cy="507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7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6B86B-2E03-4E69-8B67-B032F26E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анализа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294DB07-DC3F-94FA-7736-FF90EB5A9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" y="860935"/>
            <a:ext cx="3943350" cy="26289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948A7EC-6FE5-1418-0BD9-2A33D1ABB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860936"/>
            <a:ext cx="3943349" cy="262889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3598CA8-FE90-3844-C052-8589725A7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8" y="3429001"/>
            <a:ext cx="3943348" cy="262889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694E670-ACD9-0F8B-8152-E3C1AE608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6" y="3429001"/>
            <a:ext cx="3943348" cy="26288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55DF837-7D1D-5CB3-0145-AEB59E205A88}"/>
              </a:ext>
            </a:extLst>
          </p:cNvPr>
          <p:cNvSpPr txBox="1"/>
          <p:nvPr/>
        </p:nvSpPr>
        <p:spPr>
          <a:xfrm>
            <a:off x="8515344" y="1990717"/>
            <a:ext cx="440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  <a:ea typeface="Times New Roman" panose="02020603050405020304" pitchFamily="18" charset="0"/>
              </a:rPr>
              <a:t>25</a:t>
            </a:r>
            <a:endParaRPr lang="ru-RU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0CEFA6-7C97-3329-ADA2-D300113C4B3B}"/>
              </a:ext>
            </a:extLst>
          </p:cNvPr>
          <p:cNvSpPr txBox="1"/>
          <p:nvPr/>
        </p:nvSpPr>
        <p:spPr>
          <a:xfrm>
            <a:off x="8515344" y="4558781"/>
            <a:ext cx="440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50</a:t>
            </a:r>
            <a:endParaRPr lang="ru-RU" dirty="0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E1B400-847D-07CE-DF50-D5D6272413FF}"/>
              </a:ext>
            </a:extLst>
          </p:cNvPr>
          <p:cNvSpPr txBox="1"/>
          <p:nvPr/>
        </p:nvSpPr>
        <p:spPr>
          <a:xfrm>
            <a:off x="2361148" y="6057898"/>
            <a:ext cx="478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ПР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065CD1-4348-E1BC-6A9D-0EB4D883C568}"/>
              </a:ext>
            </a:extLst>
          </p:cNvPr>
          <p:cNvSpPr txBox="1"/>
          <p:nvPr/>
        </p:nvSpPr>
        <p:spPr>
          <a:xfrm>
            <a:off x="6304495" y="6057897"/>
            <a:ext cx="478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ПЛ</a:t>
            </a:r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7DBB0429-9677-E3DF-2DF2-83208887B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84532" y="6591826"/>
            <a:ext cx="427500" cy="287102"/>
          </a:xfrm>
        </p:spPr>
        <p:txBody>
          <a:bodyPr/>
          <a:lstStyle/>
          <a:p>
            <a:fld id="{24882390-5E8C-4CFA-AF90-B2445B96FD8B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953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6B86B-2E03-4E69-8B67-B032F26E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анализа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DE8D5E-A323-547E-14CA-9C32A6125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800310"/>
            <a:ext cx="3943036" cy="26286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26BC89-2110-7840-E2BE-A279149A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16" y="800310"/>
            <a:ext cx="3943035" cy="26286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13D2D54-395D-EB49-A731-C7ACFD818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3429000"/>
            <a:ext cx="3943034" cy="26286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D6C2C2-6EF8-56C2-AFEC-4779FE1C9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057" y="3429001"/>
            <a:ext cx="3943033" cy="2628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1F8AAB-D5A4-11DF-9060-797F9CC48F08}"/>
              </a:ext>
            </a:extLst>
          </p:cNvPr>
          <p:cNvSpPr txBox="1"/>
          <p:nvPr/>
        </p:nvSpPr>
        <p:spPr>
          <a:xfrm>
            <a:off x="8515345" y="1990717"/>
            <a:ext cx="542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B77769-1B92-ED00-B9E4-08805CB2FF2C}"/>
              </a:ext>
            </a:extLst>
          </p:cNvPr>
          <p:cNvSpPr txBox="1"/>
          <p:nvPr/>
        </p:nvSpPr>
        <p:spPr>
          <a:xfrm>
            <a:off x="8515344" y="4558781"/>
            <a:ext cx="54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20</a:t>
            </a:r>
            <a:r>
              <a:rPr lang="en-US" dirty="0">
                <a:latin typeface="+mj-lt"/>
              </a:rPr>
              <a:t>0</a:t>
            </a:r>
            <a:endParaRPr lang="ru-RU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86A94A-2260-BD25-4A4B-D8A066D5554D}"/>
              </a:ext>
            </a:extLst>
          </p:cNvPr>
          <p:cNvSpPr txBox="1"/>
          <p:nvPr/>
        </p:nvSpPr>
        <p:spPr>
          <a:xfrm>
            <a:off x="2361148" y="6057898"/>
            <a:ext cx="478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ПР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F79E5-ADC5-EAF8-B65B-BC2BDA501E64}"/>
              </a:ext>
            </a:extLst>
          </p:cNvPr>
          <p:cNvSpPr txBox="1"/>
          <p:nvPr/>
        </p:nvSpPr>
        <p:spPr>
          <a:xfrm>
            <a:off x="6304495" y="6057897"/>
            <a:ext cx="478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ПЛ</a:t>
            </a:r>
          </a:p>
        </p:txBody>
      </p:sp>
      <p:sp>
        <p:nvSpPr>
          <p:cNvPr id="3" name="Номер слайда 3">
            <a:extLst>
              <a:ext uri="{FF2B5EF4-FFF2-40B4-BE49-F238E27FC236}">
                <a16:creationId xmlns:a16="http://schemas.microsoft.com/office/drawing/2014/main" id="{83B1B132-D319-65DC-0878-0DEF11CD3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84532" y="6591826"/>
            <a:ext cx="427500" cy="287102"/>
          </a:xfrm>
        </p:spPr>
        <p:txBody>
          <a:bodyPr/>
          <a:lstStyle/>
          <a:p>
            <a:fld id="{24882390-5E8C-4CFA-AF90-B2445B96FD8B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091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86B86B-2E03-4E69-8B67-B032F26E1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Результаты анализа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8D9483-C3F0-4C92-8AEC-290F460DE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4882390-5E8C-4CFA-AF90-B2445B96FD8B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B7BC-2D79-013B-E7A0-96B67E1ADA1B}"/>
              </a:ext>
            </a:extLst>
          </p:cNvPr>
          <p:cNvSpPr txBox="1"/>
          <p:nvPr/>
        </p:nvSpPr>
        <p:spPr>
          <a:xfrm>
            <a:off x="1221840" y="3223021"/>
            <a:ext cx="71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Укладка ПЛ50 с помощью </a:t>
            </a:r>
            <a:r>
              <a:rPr lang="en-US" dirty="0">
                <a:latin typeface="+mj-lt"/>
              </a:rPr>
              <a:t>SSGA</a:t>
            </a:r>
            <a:endParaRPr lang="ru-RU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46D0A-6BCC-16E7-44E7-BFFC4B378997}"/>
              </a:ext>
            </a:extLst>
          </p:cNvPr>
          <p:cNvSpPr txBox="1"/>
          <p:nvPr/>
        </p:nvSpPr>
        <p:spPr>
          <a:xfrm>
            <a:off x="1221840" y="6040719"/>
            <a:ext cx="7180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+mj-lt"/>
              </a:rPr>
              <a:t>Укладки графов с 50 вершинами с помощью ФР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4913D0-B667-4753-BE69-F44266577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32" y="777766"/>
            <a:ext cx="2520000" cy="252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CD5E8C7-A96B-4A13-F852-6B881504F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32" y="3637821"/>
            <a:ext cx="2520000" cy="2520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E923E3-AA97-4EB9-D13C-0A31312FD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32" y="3637821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380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1825</TotalTime>
  <Words>1500</Words>
  <Application>Microsoft Macintosh PowerPoint</Application>
  <PresentationFormat>Экран (4:3)</PresentationFormat>
  <Paragraphs>366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Calibri</vt:lpstr>
      <vt:lpstr>Calibri Light</vt:lpstr>
      <vt:lpstr>Тема Office</vt:lpstr>
      <vt:lpstr>«Разработка системы, реализующей генетический алгоритм и применение её к расположению вершин графа на плоскости»</vt:lpstr>
      <vt:lpstr>Реферат</vt:lpstr>
      <vt:lpstr>Актуальность работы</vt:lpstr>
      <vt:lpstr>Цель УИР</vt:lpstr>
      <vt:lpstr>Результаты анализа</vt:lpstr>
      <vt:lpstr>Результаты анализа</vt:lpstr>
      <vt:lpstr>Результаты анализа</vt:lpstr>
      <vt:lpstr>Результаты анализа</vt:lpstr>
      <vt:lpstr>Результаты анализа</vt:lpstr>
      <vt:lpstr>Результаты анализа</vt:lpstr>
      <vt:lpstr>Результаты анализа</vt:lpstr>
      <vt:lpstr>Результаты анализа</vt:lpstr>
      <vt:lpstr>Результаты анализа</vt:lpstr>
      <vt:lpstr>Задачи УИР</vt:lpstr>
      <vt:lpstr>Результаты моделирования</vt:lpstr>
      <vt:lpstr>Результаты моделирования</vt:lpstr>
      <vt:lpstr>Список требований к программной разработке</vt:lpstr>
      <vt:lpstr>Результаты проектирования</vt:lpstr>
      <vt:lpstr>Результаты реализации</vt:lpstr>
      <vt:lpstr>Результаты реализации</vt:lpstr>
      <vt:lpstr>Результаты реализации</vt:lpstr>
      <vt:lpstr>Результаты реализации</vt:lpstr>
      <vt:lpstr>Результаты реализации</vt:lpstr>
      <vt:lpstr>Результаты реализации</vt:lpstr>
      <vt:lpstr>Заключение</vt:lpstr>
      <vt:lpstr>Список литературы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V. R.</dc:creator>
  <cp:lastModifiedBy>Gregory Kogan</cp:lastModifiedBy>
  <cp:revision>128</cp:revision>
  <cp:lastPrinted>2025-06-17T13:49:55Z</cp:lastPrinted>
  <dcterms:created xsi:type="dcterms:W3CDTF">2017-09-30T21:27:42Z</dcterms:created>
  <dcterms:modified xsi:type="dcterms:W3CDTF">2025-06-17T17:37:45Z</dcterms:modified>
</cp:coreProperties>
</file>